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</p:sldIdLst>
  <p:sldSz cy="5143500" cx="9144000"/>
  <p:notesSz cx="6858000" cy="9144000"/>
  <p:embeddedFontLst>
    <p:embeddedFont>
      <p:font typeface="Franklin Gothic"/>
      <p:bold r:id="rId28"/>
    </p:embeddedFont>
    <p:embeddedFont>
      <p:font typeface="Bree Serif"/>
      <p:regular r:id="rId29"/>
    </p:embeddedFont>
    <p:embeddedFont>
      <p:font typeface="Roboto Mono"/>
      <p:regular r:id="rId30"/>
      <p:bold r:id="rId31"/>
      <p:italic r:id="rId32"/>
      <p:bold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34" roundtripDataSignature="AMtx7mjLzgIdAco76BN8OTrqJ9BHax1d3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font" Target="fonts/FranklinGothic-bold.fntdata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BreeSerif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RobotoMono-bold.fntdata"/><Relationship Id="rId30" Type="http://schemas.openxmlformats.org/officeDocument/2006/relationships/font" Target="fonts/RobotoMono-regular.fntdata"/><Relationship Id="rId11" Type="http://schemas.openxmlformats.org/officeDocument/2006/relationships/slide" Target="slides/slide7.xml"/><Relationship Id="rId33" Type="http://schemas.openxmlformats.org/officeDocument/2006/relationships/font" Target="fonts/RobotoMono-boldItalic.fntdata"/><Relationship Id="rId10" Type="http://schemas.openxmlformats.org/officeDocument/2006/relationships/slide" Target="slides/slide6.xml"/><Relationship Id="rId32" Type="http://schemas.openxmlformats.org/officeDocument/2006/relationships/font" Target="fonts/RobotoMono-italic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34" Type="http://customschemas.google.com/relationships/presentationmetadata" Target="metadata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" name="Google Shape;58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38c5f239acf_1_3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4" name="Google Shape;194;g38c5f239acf_1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>
                <a:solidFill>
                  <a:schemeClr val="dk1"/>
                </a:solidFill>
              </a:rPr>
              <a:t>Accessibility:</a:t>
            </a:r>
            <a:r>
              <a:rPr lang="en" sz="1400">
                <a:solidFill>
                  <a:schemeClr val="dk1"/>
                </a:solidFill>
              </a:rPr>
              <a:t> Transforms any standard webcam and computer into a sophisticated personal trainer, making advanced analytics free and accessible.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>
                <a:solidFill>
                  <a:schemeClr val="dk1"/>
                </a:solidFill>
              </a:rPr>
              <a:t>Performance Optimization:</a:t>
            </a:r>
            <a:r>
              <a:rPr lang="en" sz="1400">
                <a:solidFill>
                  <a:schemeClr val="dk1"/>
                </a:solidFill>
              </a:rPr>
              <a:t> Provides users with data to make smarter training decisions, such as tracking volume trends and personal records.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</a:rPr>
              <a:t>Actionable Insights: </a:t>
            </a:r>
            <a:r>
              <a:rPr lang="en" sz="1400">
                <a:solidFill>
                  <a:schemeClr val="dk1"/>
                </a:solidFill>
              </a:rPr>
              <a:t>"Train smarter, not harder." The dashboard helps users understand their muscle balance, manage fatigue, and prevent overtraining.</a:t>
            </a:r>
            <a:endParaRPr b="1"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>
                <a:solidFill>
                  <a:schemeClr val="dk1"/>
                </a:solidFill>
              </a:rPr>
              <a:t>Motivation:</a:t>
            </a:r>
            <a:r>
              <a:rPr lang="en" sz="1400">
                <a:solidFill>
                  <a:schemeClr val="dk1"/>
                </a:solidFill>
              </a:rPr>
              <a:t> Gamification through streaks, personal records, and unlockable achievement badges makes fitness more engaging and helps build consistency.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0000"/>
              </a:lnSpc>
              <a:spcBef>
                <a:spcPts val="1500"/>
              </a:spcBef>
              <a:spcAft>
                <a:spcPts val="11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9e09123c15_0_7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3" name="Google Shape;213;g39e09123c15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>
                <a:solidFill>
                  <a:schemeClr val="dk1"/>
                </a:solidFill>
              </a:rPr>
              <a:t>Video Capture:</a:t>
            </a:r>
            <a:r>
              <a:rPr lang="en" sz="1400">
                <a:solidFill>
                  <a:schemeClr val="dk1"/>
                </a:solidFill>
              </a:rPr>
              <a:t> Grabs one frame from the webcam.</a:t>
            </a:r>
            <a:endParaRPr sz="14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9e09123c15_0_1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6" name="Google Shape;226;g39e09123c15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>
                <a:solidFill>
                  <a:schemeClr val="dk1"/>
                </a:solidFill>
              </a:rPr>
              <a:t>Main Thread Processes:</a:t>
            </a:r>
            <a:r>
              <a:rPr lang="en" sz="1400">
                <a:solidFill>
                  <a:schemeClr val="dk1"/>
                </a:solidFill>
              </a:rPr>
              <a:t> This single frame is analyzed to: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Perform </a:t>
            </a:r>
            <a:r>
              <a:rPr b="1" lang="en" sz="14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Exercise Classification</a:t>
            </a:r>
            <a:r>
              <a:rPr lang="en" sz="1400">
                <a:solidFill>
                  <a:schemeClr val="dk1"/>
                </a:solidFill>
              </a:rPr>
              <a:t> (using the </a:t>
            </a:r>
            <a:r>
              <a:rPr lang="en" sz="14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Gym-Workout-Classifier-SigLIP2</a:t>
            </a:r>
            <a:r>
              <a:rPr lang="en" sz="1400">
                <a:solidFill>
                  <a:schemeClr val="dk1"/>
                </a:solidFill>
              </a:rPr>
              <a:t> model).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Run </a:t>
            </a:r>
            <a:r>
              <a:rPr b="1" lang="en" sz="14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Motion Detection</a:t>
            </a:r>
            <a:r>
              <a:rPr lang="en" sz="1400">
                <a:solidFill>
                  <a:schemeClr val="dk1"/>
                </a:solidFill>
              </a:rPr>
              <a:t> and </a:t>
            </a:r>
            <a:r>
              <a:rPr b="1" lang="en" sz="14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Rep Counting</a:t>
            </a:r>
            <a:r>
              <a:rPr lang="en" sz="1400">
                <a:solidFill>
                  <a:schemeClr val="dk1"/>
                </a:solidFill>
              </a:rPr>
              <a:t> (using the motion intensity algorithm).</a:t>
            </a:r>
            <a:endParaRPr b="1" sz="14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39f09cae6c7_0_8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2" name="Google Shape;242;g39f09cae6c7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>
                <a:solidFill>
                  <a:schemeClr val="dk1"/>
                </a:solidFill>
              </a:rPr>
              <a:t>UI Rendering: </a:t>
            </a:r>
            <a:r>
              <a:rPr lang="en" sz="1400">
                <a:solidFill>
                  <a:schemeClr val="dk1"/>
                </a:solidFill>
              </a:rPr>
              <a:t>Displays the video frame with overlay statistics (like "Push-ups: 7") on the screen.</a:t>
            </a:r>
            <a:endParaRPr sz="14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39e09123c15_0_9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1" name="Google Shape;261;g39e09123c15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>
                <a:solidFill>
                  <a:schemeClr val="dk1"/>
                </a:solidFill>
              </a:rPr>
              <a:t>Loop</a:t>
            </a:r>
            <a:r>
              <a:rPr lang="en" sz="1400">
                <a:solidFill>
                  <a:schemeClr val="dk1"/>
                </a:solidFill>
              </a:rPr>
              <a:t>: The process immediately loops back to Step 1 to grab the next frame. This repeats many times per second to create a smooth, live video.</a:t>
            </a:r>
            <a:endParaRPr sz="14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39e09123c15_0_15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3" name="Google Shape;283;g39e09123c15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</a:rPr>
              <a:t>This runs at the same time as the Real-Time Loop, on its own schedule.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>
                <a:solidFill>
                  <a:schemeClr val="dk1"/>
                </a:solidFill>
              </a:rPr>
              <a:t>Scheduler Thread:</a:t>
            </a:r>
            <a:r>
              <a:rPr lang="en" sz="1400">
                <a:solidFill>
                  <a:schemeClr val="dk1"/>
                </a:solidFill>
              </a:rPr>
              <a:t> A non-blocking timer waits for 60 seconds to pass.</a:t>
            </a:r>
            <a:endParaRPr sz="14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39e09123c15_0_18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6" name="Google Shape;296;g39e09123c15_0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>
                <a:solidFill>
                  <a:schemeClr val="dk1"/>
                </a:solidFill>
              </a:rPr>
              <a:t>Insight Worker Thread:</a:t>
            </a:r>
            <a:r>
              <a:rPr lang="en" sz="1400">
                <a:solidFill>
                  <a:schemeClr val="dk1"/>
                </a:solidFill>
              </a:rPr>
              <a:t> Once triggered, this thread: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Generates the </a:t>
            </a:r>
            <a:r>
              <a:rPr b="1" lang="en" sz="1400">
                <a:solidFill>
                  <a:schemeClr val="dk1"/>
                </a:solidFill>
              </a:rPr>
              <a:t>AI-Powered Insight</a:t>
            </a:r>
            <a:r>
              <a:rPr lang="en" sz="1400">
                <a:solidFill>
                  <a:schemeClr val="dk1"/>
                </a:solidFill>
              </a:rPr>
              <a:t> (either Rule-Based or with the Flan-T5 model).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Activates </a:t>
            </a:r>
            <a:r>
              <a:rPr b="1" lang="en" sz="1400">
                <a:solidFill>
                  <a:schemeClr val="dk1"/>
                </a:solidFill>
              </a:rPr>
              <a:t>Voice Coaching</a:t>
            </a:r>
            <a:r>
              <a:rPr lang="en" sz="1400">
                <a:solidFill>
                  <a:schemeClr val="dk1"/>
                </a:solidFill>
              </a:rPr>
              <a:t> by sending the text to the Text-to-Speech (TTS) engine.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</a:rPr>
              <a:t>Loop:</a:t>
            </a:r>
            <a:r>
              <a:rPr lang="en" sz="1400">
                <a:solidFill>
                  <a:schemeClr val="dk1"/>
                </a:solidFill>
              </a:rPr>
              <a:t> The Scheduler Thread resets and waits for the next 60 seconds.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4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39e09123c15_0_17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2" name="Google Shape;312;g39e09123c15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>
                <a:solidFill>
                  <a:schemeClr val="dk1"/>
                </a:solidFill>
              </a:rPr>
              <a:t>The Final Analytics (Post-Workout)</a:t>
            </a:r>
            <a:endParaRPr b="1"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</a:rPr>
              <a:t>This is a one-time, sequential process that happens </a:t>
            </a:r>
            <a:r>
              <a:rPr i="1" lang="en" sz="1400">
                <a:solidFill>
                  <a:schemeClr val="dk1"/>
                </a:solidFill>
              </a:rPr>
              <a:t>only after</a:t>
            </a:r>
            <a:r>
              <a:rPr lang="en" sz="1400">
                <a:solidFill>
                  <a:schemeClr val="dk1"/>
                </a:solidFill>
              </a:rPr>
              <a:t> the user stops the Real-Time Loop (e.g., by pressing 'q').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>
                <a:solidFill>
                  <a:schemeClr val="dk1"/>
                </a:solidFill>
              </a:rPr>
              <a:t>Data Persistence:</a:t>
            </a:r>
            <a:r>
              <a:rPr lang="en" sz="1400">
                <a:solidFill>
                  <a:schemeClr val="dk1"/>
                </a:solidFill>
              </a:rPr>
              <a:t> All the exercise and rep data from the session is saved to the </a:t>
            </a:r>
            <a:r>
              <a:rPr lang="en" sz="14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workout_history.json</a:t>
            </a:r>
            <a:r>
              <a:rPr lang="en" sz="1400">
                <a:solidFill>
                  <a:schemeClr val="dk1"/>
                </a:solidFill>
              </a:rPr>
              <a:t> file.</a:t>
            </a:r>
            <a:endParaRPr b="1" sz="14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39e09123c15_0_20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5" name="Google Shape;325;g39e09123c15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>
                <a:solidFill>
                  <a:schemeClr val="dk1"/>
                </a:solidFill>
              </a:rPr>
              <a:t>Dashboard Visualization:</a:t>
            </a:r>
            <a:r>
              <a:rPr lang="en" sz="1400">
                <a:solidFill>
                  <a:schemeClr val="dk1"/>
                </a:solidFill>
              </a:rPr>
              <a:t> This is a separate, manual step. The user opens the </a:t>
            </a:r>
            <a:r>
              <a:rPr lang="en" sz="14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dashboard.html</a:t>
            </a:r>
            <a:r>
              <a:rPr lang="en" sz="1400">
                <a:solidFill>
                  <a:schemeClr val="dk1"/>
                </a:solidFill>
              </a:rPr>
              <a:t> file in a browser, which reads the JSON file and displays all the advanced analytics (heatmaps, fatigue detection, PRs, etc.).</a:t>
            </a:r>
            <a:endParaRPr sz="14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39f09cae6c7_0_6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1" name="Google Shape;341;g39f09cae6c7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</a:rPr>
              <a:t>Here we have the quantitative results for our core classification model, the </a:t>
            </a:r>
            <a:r>
              <a:rPr b="1" lang="en" sz="1400">
                <a:solidFill>
                  <a:schemeClr val="dk1"/>
                </a:solidFill>
              </a:rPr>
              <a:t>'Gym-Workout-Classifier-SigLIP2'</a:t>
            </a:r>
            <a:r>
              <a:rPr lang="en" sz="1400">
                <a:solidFill>
                  <a:schemeClr val="dk1"/>
                </a:solidFill>
              </a:rPr>
              <a:t>.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</a:rPr>
              <a:t>As you can see from the report, the key number is the overall </a:t>
            </a:r>
            <a:r>
              <a:rPr b="1" lang="en" sz="1400">
                <a:solidFill>
                  <a:schemeClr val="dk1"/>
                </a:solidFill>
              </a:rPr>
              <a:t>accuracy</a:t>
            </a:r>
            <a:r>
              <a:rPr lang="en" sz="1400">
                <a:solidFill>
                  <a:schemeClr val="dk1"/>
                </a:solidFill>
              </a:rPr>
              <a:t>, which is </a:t>
            </a:r>
            <a:r>
              <a:rPr b="1" lang="en" sz="1400">
                <a:solidFill>
                  <a:schemeClr val="dk1"/>
                </a:solidFill>
              </a:rPr>
              <a:t>96.38%</a:t>
            </a:r>
            <a:r>
              <a:rPr lang="en" sz="1400">
                <a:solidFill>
                  <a:schemeClr val="dk1"/>
                </a:solidFill>
              </a:rPr>
              <a:t>. This confirms the model is highly effective at identifying the 22 different exercises.This high accuracy is also supported by the other metrics, like the </a:t>
            </a:r>
            <a:r>
              <a:rPr b="1" lang="en" sz="1400">
                <a:solidFill>
                  <a:schemeClr val="dk1"/>
                </a:solidFill>
              </a:rPr>
              <a:t>Weighted Avg Precision</a:t>
            </a:r>
            <a:r>
              <a:rPr lang="en" sz="1400">
                <a:solidFill>
                  <a:schemeClr val="dk1"/>
                </a:solidFill>
              </a:rPr>
              <a:t> at over 96.4% and the </a:t>
            </a:r>
            <a:r>
              <a:rPr b="1" lang="en" sz="1400">
                <a:solidFill>
                  <a:schemeClr val="dk1"/>
                </a:solidFill>
              </a:rPr>
              <a:t>F1-Score</a:t>
            </a:r>
            <a:r>
              <a:rPr lang="en" sz="1400">
                <a:solidFill>
                  <a:schemeClr val="dk1"/>
                </a:solidFill>
              </a:rPr>
              <a:t> at 96.39%, which shows our model is consistently reliable.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" name="Google Shape;70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1"/>
                </a:solidFill>
              </a:rPr>
              <a:t>We all know that tracking workouts is essential for making progress. But the problem is that the way we track is often broken.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1"/>
                </a:solidFill>
              </a:rPr>
              <a:t>This leads directly to the core problem we are addressing: Manual tracking is distracting and gives us inconsistent data. This lack of good feedback leads to overtraining, poor motivation, and unclear progress.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39f09cae6c7_0_5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5" name="Google Shape;355;g39f09cae6c7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</a:rPr>
              <a:t>This is our </a:t>
            </a:r>
            <a:r>
              <a:rPr b="1" lang="en" sz="1400">
                <a:solidFill>
                  <a:schemeClr val="dk1"/>
                </a:solidFill>
              </a:rPr>
              <a:t>Confusion Matrix</a:t>
            </a:r>
            <a:r>
              <a:rPr lang="en" sz="1400">
                <a:solidFill>
                  <a:schemeClr val="dk1"/>
                </a:solidFill>
              </a:rPr>
              <a:t>, which is the visual proof of our model's accuracy.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</a:rPr>
              <a:t>The vertical axis shows the true exercise, and the horizontal axis shows what our AI predicted. The </a:t>
            </a:r>
            <a:r>
              <a:rPr b="1" lang="en" sz="1400">
                <a:solidFill>
                  <a:schemeClr val="dk1"/>
                </a:solidFill>
              </a:rPr>
              <a:t>dark blue diagonal line</a:t>
            </a:r>
            <a:r>
              <a:rPr lang="en" sz="1400">
                <a:solidFill>
                  <a:schemeClr val="dk1"/>
                </a:solidFill>
              </a:rPr>
              <a:t> shows all the </a:t>
            </a:r>
            <a:r>
              <a:rPr b="1" lang="en" sz="1400">
                <a:solidFill>
                  <a:schemeClr val="dk1"/>
                </a:solidFill>
              </a:rPr>
              <a:t>correct answers</a:t>
            </a:r>
            <a:r>
              <a:rPr lang="en" sz="1400">
                <a:solidFill>
                  <a:schemeClr val="dk1"/>
                </a:solidFill>
              </a:rPr>
              <a:t>, where the AI's prediction perfectly matched the truth. The few numbers off the diagonal are the rare mistakes, like confusing a 'shoulder press' with a 'squat'</a:t>
            </a:r>
            <a:r>
              <a:rPr lang="en" sz="1400">
                <a:solidFill>
                  <a:schemeClr val="dk1"/>
                </a:solidFill>
              </a:rPr>
              <a:t>. </a:t>
            </a:r>
            <a:r>
              <a:rPr lang="en" sz="1400">
                <a:solidFill>
                  <a:schemeClr val="dk1"/>
                </a:solidFill>
              </a:rPr>
              <a:t>This proves the model's high performance, achieving a </a:t>
            </a:r>
            <a:r>
              <a:rPr b="1" lang="en" sz="1400">
                <a:solidFill>
                  <a:schemeClr val="dk1"/>
                </a:solidFill>
              </a:rPr>
              <a:t>96.38% overall accuracy</a:t>
            </a:r>
            <a:r>
              <a:rPr lang="en" sz="1400">
                <a:solidFill>
                  <a:schemeClr val="dk1"/>
                </a:solidFill>
              </a:rPr>
              <a:t>."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3a039202abb_2_7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7" name="Google Shape;367;g3a039202abb_2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Activity Heatmap:</a:t>
            </a:r>
            <a:r>
              <a:rPr lang="en">
                <a:solidFill>
                  <a:schemeClr val="dk1"/>
                </a:solidFill>
              </a:rPr>
              <a:t> A "GitHub-style" grid showing workout consistency and streaks.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Performance Analytics:</a:t>
            </a:r>
            <a:r>
              <a:rPr lang="en">
                <a:solidFill>
                  <a:schemeClr val="dk1"/>
                </a:solidFill>
              </a:rPr>
              <a:t> Automatically tracks Personal Records (PRs), weekly volume trends, and muscle group balance.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Smart Metrics:</a:t>
            </a:r>
            <a:r>
              <a:rPr lang="en">
                <a:solidFill>
                  <a:schemeClr val="dk1"/>
                </a:solidFill>
              </a:rPr>
              <a:t> Displays the 0-100 </a:t>
            </a:r>
            <a:r>
              <a:rPr b="1" lang="en">
                <a:solidFill>
                  <a:schemeClr val="dk1"/>
                </a:solidFill>
              </a:rPr>
              <a:t>Recovery Score</a:t>
            </a:r>
            <a:r>
              <a:rPr lang="en">
                <a:solidFill>
                  <a:schemeClr val="dk1"/>
                </a:solidFill>
              </a:rPr>
              <a:t>, current fatigue level, and AI-driven rest recommendations.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Gamification:</a:t>
            </a:r>
            <a:r>
              <a:rPr lang="en">
                <a:solidFill>
                  <a:schemeClr val="dk1"/>
                </a:solidFill>
              </a:rPr>
              <a:t> A full system of unlockable badges for reaching milestones 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3a02777673a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9" name="Google Shape;379;g3a02777673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DEMO 1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39f09cae6c7_0_4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1" name="Google Shape;391;g39f09cae6c7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Content 3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8c5f239acf_0_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2" name="Google Shape;82;g38c5f239acf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4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>
                <a:solidFill>
                  <a:srgbClr val="121212"/>
                </a:solidFill>
              </a:rPr>
              <a:t>AI Human Fitness Tracker using Computer Vision with MediaPip</a:t>
            </a:r>
            <a:r>
              <a:rPr lang="en" sz="1400">
                <a:solidFill>
                  <a:srgbClr val="121212"/>
                </a:solidFill>
              </a:rPr>
              <a:t>e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>
                <a:solidFill>
                  <a:schemeClr val="dk1"/>
                </a:solidFill>
              </a:rPr>
              <a:t>Function:</a:t>
            </a:r>
            <a:r>
              <a:rPr lang="en" sz="1400">
                <a:solidFill>
                  <a:schemeClr val="dk1"/>
                </a:solidFill>
              </a:rPr>
              <a:t> Their system uses pose detection to find your joints and then follows hard-coded rules (like tracking an elbow angle) to count reps for a single, pre-selected exercise.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>
                <a:solidFill>
                  <a:schemeClr val="dk1"/>
                </a:solidFill>
              </a:rPr>
              <a:t>Problem:</a:t>
            </a:r>
            <a:r>
              <a:rPr lang="en" sz="1400">
                <a:solidFill>
                  <a:schemeClr val="dk1"/>
                </a:solidFill>
              </a:rPr>
              <a:t> It only functions as a rep counter and cannot automatically identify which exercise you are performing from a list of many.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  <a:highlight>
                  <a:schemeClr val="lt1"/>
                </a:highlight>
              </a:rPr>
              <a:t>Link: </a:t>
            </a:r>
            <a:endParaRPr sz="14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17500" lvl="0" marL="457200" rtl="0" algn="l">
              <a:lnSpc>
                <a:spcPct val="11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" sz="1400">
                <a:solidFill>
                  <a:schemeClr val="dk1"/>
                </a:solidFill>
              </a:rPr>
              <a:t>https://doi.org/10.22214/ijraset.2025.70547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0000"/>
              </a:lnSpc>
              <a:spcBef>
                <a:spcPts val="1500"/>
              </a:spcBef>
              <a:spcAft>
                <a:spcPts val="11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982b380c65_0_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6" name="Google Shape;96;g3982b380c65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>
                <a:solidFill>
                  <a:schemeClr val="dk1"/>
                </a:solidFill>
              </a:rPr>
              <a:t>GymLytics: AI-powered Realtime Workout Analytics</a:t>
            </a:r>
            <a:r>
              <a:rPr lang="en" sz="1400">
                <a:solidFill>
                  <a:schemeClr val="dk1"/>
                </a:solidFill>
              </a:rPr>
              <a:t> - </a:t>
            </a:r>
            <a:r>
              <a:rPr lang="en" sz="1400">
                <a:solidFill>
                  <a:schemeClr val="dk1"/>
                </a:solidFill>
              </a:rPr>
              <a:t>This open-source project uses MediaPipe for pose estimation to track body movements, correct posture, and count reps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>
                <a:solidFill>
                  <a:schemeClr val="dk1"/>
                </a:solidFill>
              </a:rPr>
              <a:t>Function:</a:t>
            </a:r>
            <a:r>
              <a:rPr lang="en" sz="1400">
                <a:solidFill>
                  <a:schemeClr val="dk1"/>
                </a:solidFill>
              </a:rPr>
              <a:t> It's a rep counter for </a:t>
            </a:r>
            <a:r>
              <a:rPr b="1" lang="en" sz="1400">
                <a:solidFill>
                  <a:schemeClr val="dk1"/>
                </a:solidFill>
              </a:rPr>
              <a:t>5 exercises</a:t>
            </a:r>
            <a:r>
              <a:rPr lang="en" sz="1400">
                <a:solidFill>
                  <a:schemeClr val="dk1"/>
                </a:solidFill>
              </a:rPr>
              <a:t> that must be </a:t>
            </a:r>
            <a:r>
              <a:rPr i="1" lang="en" sz="1400">
                <a:solidFill>
                  <a:schemeClr val="dk1"/>
                </a:solidFill>
              </a:rPr>
              <a:t>manually selected</a:t>
            </a:r>
            <a:r>
              <a:rPr lang="en" sz="1400">
                <a:solidFill>
                  <a:schemeClr val="dk1"/>
                </a:solidFill>
              </a:rPr>
              <a:t> by the user before they start.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>
                <a:solidFill>
                  <a:schemeClr val="dk1"/>
                </a:solidFill>
              </a:rPr>
              <a:t>Problem:</a:t>
            </a:r>
            <a:r>
              <a:rPr lang="en" sz="1400">
                <a:solidFill>
                  <a:schemeClr val="dk1"/>
                </a:solidFill>
              </a:rPr>
              <a:t> It is not automatic, it is not scalable, and it has no features for logging data or viewing long-term progress.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  <a:highlight>
                  <a:schemeClr val="lt1"/>
                </a:highlight>
              </a:rPr>
              <a:t>Link: </a:t>
            </a:r>
            <a:endParaRPr sz="14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17500" lvl="0" marL="457200" rtl="0" algn="l">
              <a:lnSpc>
                <a:spcPct val="11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" sz="1400">
                <a:solidFill>
                  <a:schemeClr val="dk1"/>
                </a:solidFill>
              </a:rPr>
              <a:t>https://github.com/akshaybahadur21/GymLytics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0000"/>
              </a:lnSpc>
              <a:spcBef>
                <a:spcPts val="1500"/>
              </a:spcBef>
              <a:spcAft>
                <a:spcPts val="11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3982b380c65_0_3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2" name="Google Shape;112;g3982b380c65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>
                <a:solidFill>
                  <a:schemeClr val="dk1"/>
                </a:solidFill>
              </a:rPr>
              <a:t>A Machine Learning Approach to Accurate Gym Exercise Form Detection Using MediaPipe</a:t>
            </a:r>
            <a:r>
              <a:rPr lang="en" sz="1400">
                <a:solidFill>
                  <a:schemeClr val="dk1"/>
                </a:solidFill>
              </a:rPr>
              <a:t> - To detect and evaluate gym exercise form using pose estimation from MediaPipe. The system computes joint angles to assess whether a user performs exercises such as squats or bicep curls correctly. 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  <a:highlight>
                  <a:schemeClr val="lt1"/>
                </a:highlight>
              </a:rPr>
              <a:t>Link: </a:t>
            </a:r>
            <a:endParaRPr sz="14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17500" lvl="0" marL="457200" rtl="0" algn="l">
              <a:lnSpc>
                <a:spcPct val="11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" sz="1400">
                <a:solidFill>
                  <a:schemeClr val="dk1"/>
                </a:solidFill>
              </a:rPr>
              <a:t>https://www.ijraset.com/research-paper/accurate-gym-exercise-form-detection-using-mediapipe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0000"/>
              </a:lnSpc>
              <a:spcBef>
                <a:spcPts val="1500"/>
              </a:spcBef>
              <a:spcAft>
                <a:spcPts val="11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9f09cae6c7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0" name="Google Shape;130;g39f09cae6c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</a:rPr>
              <a:t>So, what makes our study unique? It combines three key features into one system.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>
                <a:solidFill>
                  <a:schemeClr val="dk1"/>
                </a:solidFill>
              </a:rPr>
              <a:t>Real-time tracking -</a:t>
            </a:r>
            <a:r>
              <a:rPr lang="en" sz="1400">
                <a:solidFill>
                  <a:schemeClr val="dk1"/>
                </a:solidFill>
              </a:rPr>
              <a:t>  It uses motion analysis to accurately count repetitions and automatically record each set.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0000"/>
              </a:lnSpc>
              <a:spcBef>
                <a:spcPts val="1500"/>
              </a:spcBef>
              <a:spcAft>
                <a:spcPts val="11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a039202abb_2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3" name="Google Shape;143;g3a039202abb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>
                <a:solidFill>
                  <a:schemeClr val="dk1"/>
                </a:solidFill>
              </a:rPr>
              <a:t>AI-powered insight system.</a:t>
            </a:r>
            <a:r>
              <a:rPr lang="en" sz="1400">
                <a:solidFill>
                  <a:schemeClr val="dk1"/>
                </a:solidFill>
              </a:rPr>
              <a:t> It serves as a smart coach with two modes, a rule-based for instant feedback and AI-generated for adaptive guidance. Also offering voice coaching and fatigue detection.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0000"/>
              </a:lnSpc>
              <a:spcBef>
                <a:spcPts val="1500"/>
              </a:spcBef>
              <a:spcAft>
                <a:spcPts val="11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a039202abb_2_3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8" name="Google Shape;158;g3a039202abb_2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>
                <a:solidFill>
                  <a:schemeClr val="dk1"/>
                </a:solidFill>
              </a:rPr>
              <a:t>Advanced analytics dashboard - </a:t>
            </a:r>
            <a:r>
              <a:rPr lang="en" sz="1400">
                <a:solidFill>
                  <a:schemeClr val="dk1"/>
                </a:solidFill>
              </a:rPr>
              <a:t>It features a GitHub-style heatmap for consistency, muscle balance charts, and linear regression to predict future performance.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0000"/>
              </a:lnSpc>
              <a:spcBef>
                <a:spcPts val="1500"/>
              </a:spcBef>
              <a:spcAft>
                <a:spcPts val="11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3a039202abb_2_5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5" name="Google Shape;175;g3a039202abb_2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>
                <a:solidFill>
                  <a:schemeClr val="dk1"/>
                </a:solidFill>
              </a:rPr>
              <a:t>High-Accuracy Model:</a:t>
            </a:r>
            <a:r>
              <a:rPr lang="en" sz="1400">
                <a:solidFill>
                  <a:schemeClr val="dk1"/>
                </a:solidFill>
              </a:rPr>
              <a:t> Built on a fine-tuned </a:t>
            </a:r>
            <a:r>
              <a:rPr b="1" lang="en" sz="1400">
                <a:solidFill>
                  <a:schemeClr val="dk1"/>
                </a:solidFill>
              </a:rPr>
              <a:t>SigLIP 2 model</a:t>
            </a:r>
            <a:r>
              <a:rPr lang="en" sz="1400">
                <a:solidFill>
                  <a:schemeClr val="dk1"/>
                </a:solidFill>
              </a:rPr>
              <a:t> with </a:t>
            </a:r>
            <a:r>
              <a:rPr b="1" lang="en" sz="1400">
                <a:solidFill>
                  <a:schemeClr val="dk1"/>
                </a:solidFill>
              </a:rPr>
              <a:t>96.38% accuracy</a:t>
            </a:r>
            <a:r>
              <a:rPr lang="en" sz="1400">
                <a:solidFill>
                  <a:schemeClr val="dk1"/>
                </a:solidFill>
              </a:rPr>
              <a:t> across 22 common exercises.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0000"/>
              </a:lnSpc>
              <a:spcBef>
                <a:spcPts val="1500"/>
              </a:spcBef>
              <a:spcAft>
                <a:spcPts val="11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6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2" name="Google Shape;52;p16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1pPr>
            <a:lvl2pPr indent="-317500" lvl="1" marL="9144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indent="-317500" lvl="2" marL="1371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indent="-317500" lvl="3" marL="18288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indent="-317500" lvl="4" marL="22860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indent="-317500" lvl="5" marL="27432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53" name="Google Shape;53;p1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" name="Google Shape;54;p1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" name="Google Shape;55;p1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" name="Google Shape;15;p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" name="Google Shape;16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8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8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0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1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1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12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12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12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3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Relationship Id="rId4" Type="http://schemas.openxmlformats.org/officeDocument/2006/relationships/image" Target="../media/image19.png"/><Relationship Id="rId5" Type="http://schemas.openxmlformats.org/officeDocument/2006/relationships/image" Target="../media/image9.png"/><Relationship Id="rId6" Type="http://schemas.openxmlformats.org/officeDocument/2006/relationships/image" Target="../media/image12.png"/><Relationship Id="rId7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Relationship Id="rId4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Relationship Id="rId4" Type="http://schemas.openxmlformats.org/officeDocument/2006/relationships/image" Target="../media/image10.png"/><Relationship Id="rId5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Relationship Id="rId4" Type="http://schemas.openxmlformats.org/officeDocument/2006/relationships/image" Target="../media/image10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Relationship Id="rId4" Type="http://schemas.openxmlformats.org/officeDocument/2006/relationships/image" Target="../media/image10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png"/><Relationship Id="rId4" Type="http://schemas.openxmlformats.org/officeDocument/2006/relationships/image" Target="../media/image2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png"/><Relationship Id="rId4" Type="http://schemas.openxmlformats.org/officeDocument/2006/relationships/image" Target="../media/image2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.png"/><Relationship Id="rId4" Type="http://schemas.openxmlformats.org/officeDocument/2006/relationships/image" Target="../media/image2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.png"/><Relationship Id="rId4" Type="http://schemas.openxmlformats.org/officeDocument/2006/relationships/image" Target="../media/image23.png"/><Relationship Id="rId5" Type="http://schemas.openxmlformats.org/officeDocument/2006/relationships/image" Target="../media/image2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.png"/><Relationship Id="rId4" Type="http://schemas.openxmlformats.org/officeDocument/2006/relationships/image" Target="../media/image24.png"/><Relationship Id="rId5" Type="http://schemas.openxmlformats.org/officeDocument/2006/relationships/image" Target="../media/image20.png"/><Relationship Id="rId6" Type="http://schemas.openxmlformats.org/officeDocument/2006/relationships/image" Target="../media/image2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1.gif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.png"/><Relationship Id="rId4" Type="http://schemas.openxmlformats.org/officeDocument/2006/relationships/image" Target="../media/image2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.png"/><Relationship Id="rId4" Type="http://schemas.openxmlformats.org/officeDocument/2006/relationships/image" Target="../media/image28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.png"/><Relationship Id="rId4" Type="http://schemas.openxmlformats.org/officeDocument/2006/relationships/hyperlink" Target="http://drive.google.com/file/d/1MvxrIRslU1F6ysPPpHSJbRubRxVZfmlZ/view" TargetMode="External"/><Relationship Id="rId5" Type="http://schemas.openxmlformats.org/officeDocument/2006/relationships/image" Target="../media/image26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7.png"/><Relationship Id="rId6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1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image" Target="../media/image17.png"/><Relationship Id="rId5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Relationship Id="rId4" Type="http://schemas.openxmlformats.org/officeDocument/2006/relationships/image" Target="../media/image17.png"/><Relationship Id="rId5" Type="http://schemas.openxmlformats.org/officeDocument/2006/relationships/image" Target="../media/image16.png"/><Relationship Id="rId6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Relationship Id="rId4" Type="http://schemas.openxmlformats.org/officeDocument/2006/relationships/image" Target="../media/image17.png"/><Relationship Id="rId5" Type="http://schemas.openxmlformats.org/officeDocument/2006/relationships/image" Target="../media/image16.png"/><Relationship Id="rId6" Type="http://schemas.openxmlformats.org/officeDocument/2006/relationships/image" Target="../media/image8.png"/><Relationship Id="rId7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"/>
          <p:cNvSpPr txBox="1"/>
          <p:nvPr/>
        </p:nvSpPr>
        <p:spPr>
          <a:xfrm>
            <a:off x="622350" y="1271950"/>
            <a:ext cx="83832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0" i="0" lang="en" sz="2600" u="none" cap="none" strike="noStrike">
                <a:solidFill>
                  <a:srgbClr val="660000"/>
                </a:solidFill>
                <a:latin typeface="Bree Serif"/>
                <a:ea typeface="Bree Serif"/>
                <a:cs typeface="Bree Serif"/>
                <a:sym typeface="Bree Serif"/>
              </a:rPr>
              <a:t>8</a:t>
            </a:r>
            <a:r>
              <a:rPr b="0" baseline="30000" i="0" lang="en" sz="2600" u="none" cap="none" strike="noStrike">
                <a:solidFill>
                  <a:srgbClr val="660000"/>
                </a:solidFill>
                <a:latin typeface="Bree Serif"/>
                <a:ea typeface="Bree Serif"/>
                <a:cs typeface="Bree Serif"/>
                <a:sym typeface="Bree Serif"/>
              </a:rPr>
              <a:t>th</a:t>
            </a:r>
            <a:r>
              <a:rPr b="0" i="0" lang="en" sz="2600" u="none" cap="none" strike="noStrike">
                <a:solidFill>
                  <a:srgbClr val="660000"/>
                </a:solidFill>
                <a:latin typeface="Bree Serif"/>
                <a:ea typeface="Bree Serif"/>
                <a:cs typeface="Bree Serif"/>
                <a:sym typeface="Bree Serif"/>
              </a:rPr>
              <a:t> Collaborative Online International Learning</a:t>
            </a:r>
            <a:endParaRPr b="0" i="0" sz="2600" u="none" cap="none" strike="noStrike">
              <a:solidFill>
                <a:srgbClr val="660000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61" name="Google Shape;61;p1"/>
          <p:cNvSpPr txBox="1"/>
          <p:nvPr/>
        </p:nvSpPr>
        <p:spPr>
          <a:xfrm>
            <a:off x="1036350" y="2374450"/>
            <a:ext cx="75552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2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900">
                <a:solidFill>
                  <a:srgbClr val="434343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PosePerfect: AI-Powered Gym Workout Tracker</a:t>
            </a:r>
            <a:endParaRPr b="1" sz="3500">
              <a:solidFill>
                <a:srgbClr val="434343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sp>
        <p:nvSpPr>
          <p:cNvPr id="62" name="Google Shape;62;p1"/>
          <p:cNvSpPr txBox="1"/>
          <p:nvPr/>
        </p:nvSpPr>
        <p:spPr>
          <a:xfrm>
            <a:off x="1646100" y="3787450"/>
            <a:ext cx="5851800" cy="57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Tristan Jadman</a:t>
            </a:r>
            <a:endParaRPr b="0" i="0" sz="2000" u="none" cap="none" strike="noStrike">
              <a:solidFill>
                <a:schemeClr val="dk1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 Ian James Cruza</a:t>
            </a:r>
            <a:endParaRPr b="0" i="0" sz="2000" u="none" cap="none" strike="noStrike">
              <a:solidFill>
                <a:schemeClr val="dk1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grpSp>
        <p:nvGrpSpPr>
          <p:cNvPr id="63" name="Google Shape;63;p1"/>
          <p:cNvGrpSpPr/>
          <p:nvPr/>
        </p:nvGrpSpPr>
        <p:grpSpPr>
          <a:xfrm>
            <a:off x="-225" y="-20650"/>
            <a:ext cx="461700" cy="5164300"/>
            <a:chOff x="-225" y="-20650"/>
            <a:chExt cx="461700" cy="5164300"/>
          </a:xfrm>
        </p:grpSpPr>
        <p:sp>
          <p:nvSpPr>
            <p:cNvPr id="64" name="Google Shape;64;p1"/>
            <p:cNvSpPr/>
            <p:nvPr/>
          </p:nvSpPr>
          <p:spPr>
            <a:xfrm>
              <a:off x="-225" y="-20650"/>
              <a:ext cx="461700" cy="5164200"/>
            </a:xfrm>
            <a:prstGeom prst="rect">
              <a:avLst/>
            </a:prstGeom>
            <a:solidFill>
              <a:srgbClr val="9123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65;p1"/>
            <p:cNvSpPr/>
            <p:nvPr/>
          </p:nvSpPr>
          <p:spPr>
            <a:xfrm rot="-5400000">
              <a:off x="-2408950" y="2519550"/>
              <a:ext cx="5164200" cy="84000"/>
            </a:xfrm>
            <a:prstGeom prst="rect">
              <a:avLst/>
            </a:prstGeom>
            <a:solidFill>
              <a:srgbClr val="F3D358"/>
            </a:solidFill>
            <a:ln>
              <a:noFill/>
            </a:ln>
            <a:effectLst>
              <a:outerShdw blurRad="171450" rotWithShape="0" algn="bl" dir="5220000" dist="295275">
                <a:srgbClr val="000000">
                  <a:alpha val="35294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66" name="Google Shape;66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3350" y="93425"/>
            <a:ext cx="3230400" cy="80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21225" y="161225"/>
            <a:ext cx="1995325" cy="67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g38c5f239acf_1_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1800" y="4635219"/>
            <a:ext cx="2006875" cy="501706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g38c5f239acf_1_35"/>
          <p:cNvSpPr/>
          <p:nvPr/>
        </p:nvSpPr>
        <p:spPr>
          <a:xfrm>
            <a:off x="2366575" y="4836200"/>
            <a:ext cx="6475500" cy="199800"/>
          </a:xfrm>
          <a:prstGeom prst="rect">
            <a:avLst/>
          </a:prstGeom>
          <a:solidFill>
            <a:srgbClr val="91232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g38c5f239acf_1_35"/>
          <p:cNvSpPr/>
          <p:nvPr/>
        </p:nvSpPr>
        <p:spPr>
          <a:xfrm>
            <a:off x="8657875" y="4836200"/>
            <a:ext cx="486300" cy="199800"/>
          </a:xfrm>
          <a:prstGeom prst="rect">
            <a:avLst/>
          </a:prstGeom>
          <a:solidFill>
            <a:srgbClr val="F3D35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g38c5f239acf_1_35"/>
          <p:cNvSpPr txBox="1"/>
          <p:nvPr/>
        </p:nvSpPr>
        <p:spPr>
          <a:xfrm>
            <a:off x="3807525" y="4805498"/>
            <a:ext cx="47286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FFFFFF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8</a:t>
            </a:r>
            <a:r>
              <a:rPr b="0" baseline="30000" i="0" lang="en" sz="1000" u="none" cap="none" strike="noStrike">
                <a:solidFill>
                  <a:srgbClr val="FFFFFF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th</a:t>
            </a:r>
            <a:r>
              <a:rPr b="0" i="0" lang="en" sz="1000" u="none" cap="none" strike="noStrike">
                <a:solidFill>
                  <a:srgbClr val="FFFFFF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 Collaborative Online International Learning</a:t>
            </a:r>
            <a:endParaRPr b="0" i="0" sz="1000" u="none" cap="none" strike="noStrike">
              <a:solidFill>
                <a:srgbClr val="FFFFFF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sp>
        <p:nvSpPr>
          <p:cNvPr id="200" name="Google Shape;200;g38c5f239acf_1_35"/>
          <p:cNvSpPr/>
          <p:nvPr/>
        </p:nvSpPr>
        <p:spPr>
          <a:xfrm rot="-5400000">
            <a:off x="2478125" y="4546750"/>
            <a:ext cx="199800" cy="778700"/>
          </a:xfrm>
          <a:prstGeom prst="flowChartManualInput">
            <a:avLst/>
          </a:prstGeom>
          <a:solidFill>
            <a:srgbClr val="91232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g38c5f239acf_1_35"/>
          <p:cNvSpPr txBox="1"/>
          <p:nvPr>
            <p:ph type="title"/>
          </p:nvPr>
        </p:nvSpPr>
        <p:spPr>
          <a:xfrm>
            <a:off x="335100" y="184888"/>
            <a:ext cx="5477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solidFill>
                  <a:srgbClr val="660000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Introduction</a:t>
            </a:r>
            <a:endParaRPr b="1">
              <a:solidFill>
                <a:srgbClr val="660000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sp>
        <p:nvSpPr>
          <p:cNvPr id="202" name="Google Shape;202;g38c5f239acf_1_35"/>
          <p:cNvSpPr txBox="1"/>
          <p:nvPr>
            <p:ph idx="1" type="body"/>
          </p:nvPr>
        </p:nvSpPr>
        <p:spPr>
          <a:xfrm>
            <a:off x="335100" y="845175"/>
            <a:ext cx="7833900" cy="5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b="1" lang="en">
                <a:solidFill>
                  <a:schemeClr val="dk1"/>
                </a:solidFill>
              </a:rPr>
              <a:t>Benefit of the Study</a:t>
            </a:r>
            <a:endParaRPr b="1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203" name="Google Shape;203;g38c5f239acf_1_35"/>
          <p:cNvSpPr txBox="1"/>
          <p:nvPr/>
        </p:nvSpPr>
        <p:spPr>
          <a:xfrm>
            <a:off x="2523583" y="3561000"/>
            <a:ext cx="1680600" cy="6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1500"/>
              </a:spcBef>
              <a:spcAft>
                <a:spcPts val="11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>
                <a:solidFill>
                  <a:srgbClr val="121212"/>
                </a:solidFill>
                <a:highlight>
                  <a:srgbClr val="FFFFFF"/>
                </a:highlight>
              </a:rPr>
              <a:t>Performance</a:t>
            </a:r>
            <a:r>
              <a:rPr b="1" lang="en">
                <a:solidFill>
                  <a:srgbClr val="121212"/>
                </a:solidFill>
                <a:highlight>
                  <a:srgbClr val="FFFFFF"/>
                </a:highlight>
              </a:rPr>
              <a:t> Optimization</a:t>
            </a:r>
            <a:endParaRPr b="1" i="0" sz="1400" u="none" cap="none" strike="noStrike">
              <a:solidFill>
                <a:srgbClr val="12121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g38c5f239acf_1_35"/>
          <p:cNvSpPr txBox="1"/>
          <p:nvPr/>
        </p:nvSpPr>
        <p:spPr>
          <a:xfrm>
            <a:off x="243537" y="3561000"/>
            <a:ext cx="1883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1500"/>
              </a:spcBef>
              <a:spcAft>
                <a:spcPts val="11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12121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Accessibility </a:t>
            </a:r>
            <a:endParaRPr b="1" i="0" sz="1400" u="none" cap="none" strike="noStrike">
              <a:solidFill>
                <a:srgbClr val="12121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g38c5f239acf_1_35"/>
          <p:cNvSpPr txBox="1"/>
          <p:nvPr/>
        </p:nvSpPr>
        <p:spPr>
          <a:xfrm>
            <a:off x="4600825" y="3561000"/>
            <a:ext cx="17475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Actionable Insights</a:t>
            </a:r>
            <a:endParaRPr b="1">
              <a:solidFill>
                <a:srgbClr val="121212"/>
              </a:solidFill>
              <a:highlight>
                <a:srgbClr val="FFFFFF"/>
              </a:highlight>
            </a:endParaRPr>
          </a:p>
        </p:txBody>
      </p:sp>
      <p:pic>
        <p:nvPicPr>
          <p:cNvPr id="206" name="Google Shape;206;g38c5f239acf_1_35" title="key-success_17343941.png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5100" y="1849802"/>
            <a:ext cx="1558775" cy="1558796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07" name="Google Shape;207;g38c5f239acf_1_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91362" y="1849800"/>
            <a:ext cx="1558775" cy="15587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08" name="Google Shape;208;g38c5f239acf_1_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03850" y="1849813"/>
            <a:ext cx="1558775" cy="15587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09" name="Google Shape;209;g38c5f239acf_1_35"/>
          <p:cNvSpPr txBox="1"/>
          <p:nvPr/>
        </p:nvSpPr>
        <p:spPr>
          <a:xfrm>
            <a:off x="6709500" y="3561000"/>
            <a:ext cx="1747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Motivation</a:t>
            </a:r>
            <a:endParaRPr b="1">
              <a:solidFill>
                <a:srgbClr val="121212"/>
              </a:solidFill>
              <a:highlight>
                <a:srgbClr val="FFFFFF"/>
              </a:highlight>
            </a:endParaRPr>
          </a:p>
        </p:txBody>
      </p:sp>
      <p:pic>
        <p:nvPicPr>
          <p:cNvPr id="210" name="Google Shape;210;g38c5f239acf_1_3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647602" y="1849810"/>
            <a:ext cx="1558775" cy="1558754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Google Shape;215;g39e09123c15_0_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1800" y="4635219"/>
            <a:ext cx="2006875" cy="501706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g39e09123c15_0_77"/>
          <p:cNvSpPr/>
          <p:nvPr/>
        </p:nvSpPr>
        <p:spPr>
          <a:xfrm>
            <a:off x="2366575" y="4836200"/>
            <a:ext cx="6475500" cy="199800"/>
          </a:xfrm>
          <a:prstGeom prst="rect">
            <a:avLst/>
          </a:prstGeom>
          <a:solidFill>
            <a:srgbClr val="91232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g39e09123c15_0_77"/>
          <p:cNvSpPr/>
          <p:nvPr/>
        </p:nvSpPr>
        <p:spPr>
          <a:xfrm>
            <a:off x="8657875" y="4836200"/>
            <a:ext cx="486300" cy="199800"/>
          </a:xfrm>
          <a:prstGeom prst="rect">
            <a:avLst/>
          </a:prstGeom>
          <a:solidFill>
            <a:srgbClr val="F3D35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g39e09123c15_0_77"/>
          <p:cNvSpPr txBox="1"/>
          <p:nvPr/>
        </p:nvSpPr>
        <p:spPr>
          <a:xfrm>
            <a:off x="3807525" y="4788180"/>
            <a:ext cx="47286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FFFFFF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8</a:t>
            </a:r>
            <a:r>
              <a:rPr b="0" baseline="30000" i="0" lang="en" sz="1000" u="none" cap="none" strike="noStrike">
                <a:solidFill>
                  <a:srgbClr val="FFFFFF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th</a:t>
            </a:r>
            <a:r>
              <a:rPr b="0" i="0" lang="en" sz="1000" u="none" cap="none" strike="noStrike">
                <a:solidFill>
                  <a:srgbClr val="FFFFFF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 Collaborative Online International Learning</a:t>
            </a:r>
            <a:endParaRPr b="0" i="0" sz="1000" u="none" cap="none" strike="noStrike">
              <a:solidFill>
                <a:srgbClr val="FFFFFF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sp>
        <p:nvSpPr>
          <p:cNvPr id="219" name="Google Shape;219;g39e09123c15_0_77"/>
          <p:cNvSpPr/>
          <p:nvPr/>
        </p:nvSpPr>
        <p:spPr>
          <a:xfrm rot="-5400000">
            <a:off x="2478125" y="4546750"/>
            <a:ext cx="199800" cy="778700"/>
          </a:xfrm>
          <a:prstGeom prst="flowChartManualInput">
            <a:avLst/>
          </a:prstGeom>
          <a:solidFill>
            <a:srgbClr val="91232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g39e09123c15_0_77"/>
          <p:cNvSpPr txBox="1"/>
          <p:nvPr>
            <p:ph type="title"/>
          </p:nvPr>
        </p:nvSpPr>
        <p:spPr>
          <a:xfrm>
            <a:off x="311700" y="131163"/>
            <a:ext cx="5477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solidFill>
                  <a:srgbClr val="660000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Methodology</a:t>
            </a:r>
            <a:endParaRPr b="1">
              <a:solidFill>
                <a:srgbClr val="660000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sp>
        <p:nvSpPr>
          <p:cNvPr id="221" name="Google Shape;221;g39e09123c15_0_77"/>
          <p:cNvSpPr txBox="1"/>
          <p:nvPr>
            <p:ph idx="1" type="body"/>
          </p:nvPr>
        </p:nvSpPr>
        <p:spPr>
          <a:xfrm>
            <a:off x="335100" y="703875"/>
            <a:ext cx="8473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rPr b="1" lang="en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PHASE 1: Real Time Loop</a:t>
            </a:r>
            <a:endParaRPr b="1">
              <a:solidFill>
                <a:schemeClr val="dk1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pic>
        <p:nvPicPr>
          <p:cNvPr id="222" name="Google Shape;222;g39e09123c15_0_77" title="video-camera-stand_7903046.png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9887" y="2050950"/>
            <a:ext cx="1555625" cy="1555625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23" name="Google Shape;223;g39e09123c15_0_77"/>
          <p:cNvSpPr txBox="1"/>
          <p:nvPr/>
        </p:nvSpPr>
        <p:spPr>
          <a:xfrm>
            <a:off x="795337" y="3778137"/>
            <a:ext cx="1244700" cy="354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1500"/>
              </a:spcBef>
              <a:spcAft>
                <a:spcPts val="11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121212"/>
                </a:solidFill>
                <a:highlight>
                  <a:srgbClr val="FFFFFF"/>
                </a:highlight>
              </a:rPr>
              <a:t>Video Capture</a:t>
            </a:r>
            <a:endParaRPr b="0" i="0" sz="1100" u="none" cap="none" strike="noStrike">
              <a:solidFill>
                <a:srgbClr val="12121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g39e09123c15_0_1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1800" y="4635219"/>
            <a:ext cx="2006875" cy="501706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g39e09123c15_0_119"/>
          <p:cNvSpPr/>
          <p:nvPr/>
        </p:nvSpPr>
        <p:spPr>
          <a:xfrm>
            <a:off x="2366575" y="4836200"/>
            <a:ext cx="6475500" cy="199800"/>
          </a:xfrm>
          <a:prstGeom prst="rect">
            <a:avLst/>
          </a:prstGeom>
          <a:solidFill>
            <a:srgbClr val="91232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g39e09123c15_0_119"/>
          <p:cNvSpPr/>
          <p:nvPr/>
        </p:nvSpPr>
        <p:spPr>
          <a:xfrm>
            <a:off x="8657875" y="4836200"/>
            <a:ext cx="486300" cy="199800"/>
          </a:xfrm>
          <a:prstGeom prst="rect">
            <a:avLst/>
          </a:prstGeom>
          <a:solidFill>
            <a:srgbClr val="F3D35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g39e09123c15_0_119"/>
          <p:cNvSpPr txBox="1"/>
          <p:nvPr/>
        </p:nvSpPr>
        <p:spPr>
          <a:xfrm>
            <a:off x="3807525" y="4788180"/>
            <a:ext cx="47286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FFFFFF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8</a:t>
            </a:r>
            <a:r>
              <a:rPr b="0" baseline="30000" i="0" lang="en" sz="1000" u="none" cap="none" strike="noStrike">
                <a:solidFill>
                  <a:srgbClr val="FFFFFF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th</a:t>
            </a:r>
            <a:r>
              <a:rPr b="0" i="0" lang="en" sz="1000" u="none" cap="none" strike="noStrike">
                <a:solidFill>
                  <a:srgbClr val="FFFFFF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 Collaborative Online International Learning</a:t>
            </a:r>
            <a:endParaRPr b="0" i="0" sz="1000" u="none" cap="none" strike="noStrike">
              <a:solidFill>
                <a:srgbClr val="FFFFFF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sp>
        <p:nvSpPr>
          <p:cNvPr id="232" name="Google Shape;232;g39e09123c15_0_119"/>
          <p:cNvSpPr/>
          <p:nvPr/>
        </p:nvSpPr>
        <p:spPr>
          <a:xfrm rot="-5400000">
            <a:off x="2478125" y="4546750"/>
            <a:ext cx="199800" cy="778700"/>
          </a:xfrm>
          <a:prstGeom prst="flowChartManualInput">
            <a:avLst/>
          </a:prstGeom>
          <a:solidFill>
            <a:srgbClr val="91232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g39e09123c15_0_119"/>
          <p:cNvSpPr txBox="1"/>
          <p:nvPr>
            <p:ph type="title"/>
          </p:nvPr>
        </p:nvSpPr>
        <p:spPr>
          <a:xfrm>
            <a:off x="311700" y="131163"/>
            <a:ext cx="5477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solidFill>
                  <a:srgbClr val="660000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Methodology</a:t>
            </a:r>
            <a:endParaRPr b="1">
              <a:solidFill>
                <a:srgbClr val="660000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sp>
        <p:nvSpPr>
          <p:cNvPr id="234" name="Google Shape;234;g39e09123c15_0_119"/>
          <p:cNvSpPr txBox="1"/>
          <p:nvPr>
            <p:ph idx="1" type="body"/>
          </p:nvPr>
        </p:nvSpPr>
        <p:spPr>
          <a:xfrm>
            <a:off x="335100" y="703875"/>
            <a:ext cx="8473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lang="en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PHASE 1: The Real Time Loop</a:t>
            </a:r>
            <a:endParaRPr b="1">
              <a:solidFill>
                <a:schemeClr val="dk1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pic>
        <p:nvPicPr>
          <p:cNvPr id="235" name="Google Shape;235;g39e09123c15_0_119" title="video-camera-stand_7903046.png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9887" y="2050950"/>
            <a:ext cx="1555625" cy="1555625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36" name="Google Shape;236;g39e09123c15_0_119"/>
          <p:cNvSpPr txBox="1"/>
          <p:nvPr/>
        </p:nvSpPr>
        <p:spPr>
          <a:xfrm>
            <a:off x="795337" y="3778137"/>
            <a:ext cx="1244700" cy="354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1500"/>
              </a:spcBef>
              <a:spcAft>
                <a:spcPts val="11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121212"/>
                </a:solidFill>
                <a:highlight>
                  <a:srgbClr val="FFFFFF"/>
                </a:highlight>
              </a:rPr>
              <a:t>Video Capture</a:t>
            </a:r>
            <a:endParaRPr b="0" i="0" sz="1100" u="none" cap="none" strike="noStrike">
              <a:solidFill>
                <a:srgbClr val="12121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g39e09123c15_0_119"/>
          <p:cNvSpPr txBox="1"/>
          <p:nvPr/>
        </p:nvSpPr>
        <p:spPr>
          <a:xfrm>
            <a:off x="3445351" y="4304239"/>
            <a:ext cx="2253300" cy="354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1500"/>
              </a:spcBef>
              <a:spcAft>
                <a:spcPts val="11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121212"/>
                </a:solidFill>
                <a:highlight>
                  <a:schemeClr val="lt1"/>
                </a:highlight>
              </a:rPr>
              <a:t>Main Thread Processes</a:t>
            </a:r>
            <a:endParaRPr sz="1100">
              <a:solidFill>
                <a:srgbClr val="121212"/>
              </a:solidFill>
              <a:highlight>
                <a:srgbClr val="FFFFFF"/>
              </a:highlight>
            </a:endParaRPr>
          </a:p>
        </p:txBody>
      </p:sp>
      <p:cxnSp>
        <p:nvCxnSpPr>
          <p:cNvPr id="238" name="Google Shape;238;g39e09123c15_0_119"/>
          <p:cNvCxnSpPr/>
          <p:nvPr/>
        </p:nvCxnSpPr>
        <p:spPr>
          <a:xfrm>
            <a:off x="2345013" y="2928246"/>
            <a:ext cx="723000" cy="69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239" name="Google Shape;239;g39e09123c15_0_1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20413" y="1614313"/>
            <a:ext cx="2744962" cy="2459524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g39f09cae6c7_0_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1800" y="4635219"/>
            <a:ext cx="2006875" cy="501706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g39f09cae6c7_0_82"/>
          <p:cNvSpPr/>
          <p:nvPr/>
        </p:nvSpPr>
        <p:spPr>
          <a:xfrm>
            <a:off x="2366575" y="4836200"/>
            <a:ext cx="6475500" cy="199800"/>
          </a:xfrm>
          <a:prstGeom prst="rect">
            <a:avLst/>
          </a:prstGeom>
          <a:solidFill>
            <a:srgbClr val="91232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g39f09cae6c7_0_82"/>
          <p:cNvSpPr/>
          <p:nvPr/>
        </p:nvSpPr>
        <p:spPr>
          <a:xfrm>
            <a:off x="8657875" y="4836200"/>
            <a:ext cx="486300" cy="199800"/>
          </a:xfrm>
          <a:prstGeom prst="rect">
            <a:avLst/>
          </a:prstGeom>
          <a:solidFill>
            <a:srgbClr val="F3D35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g39f09cae6c7_0_82"/>
          <p:cNvSpPr txBox="1"/>
          <p:nvPr/>
        </p:nvSpPr>
        <p:spPr>
          <a:xfrm>
            <a:off x="3807525" y="4788180"/>
            <a:ext cx="47286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FFFFFF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8</a:t>
            </a:r>
            <a:r>
              <a:rPr b="0" baseline="30000" i="0" lang="en" sz="1000" u="none" cap="none" strike="noStrike">
                <a:solidFill>
                  <a:srgbClr val="FFFFFF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th</a:t>
            </a:r>
            <a:r>
              <a:rPr b="0" i="0" lang="en" sz="1000" u="none" cap="none" strike="noStrike">
                <a:solidFill>
                  <a:srgbClr val="FFFFFF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 Collaborative Online International Learning</a:t>
            </a:r>
            <a:endParaRPr b="0" i="0" sz="1000" u="none" cap="none" strike="noStrike">
              <a:solidFill>
                <a:srgbClr val="FFFFFF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sp>
        <p:nvSpPr>
          <p:cNvPr id="248" name="Google Shape;248;g39f09cae6c7_0_82"/>
          <p:cNvSpPr/>
          <p:nvPr/>
        </p:nvSpPr>
        <p:spPr>
          <a:xfrm rot="-5400000">
            <a:off x="2478125" y="4546750"/>
            <a:ext cx="199800" cy="778700"/>
          </a:xfrm>
          <a:prstGeom prst="flowChartManualInput">
            <a:avLst/>
          </a:prstGeom>
          <a:solidFill>
            <a:srgbClr val="91232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g39f09cae6c7_0_82"/>
          <p:cNvSpPr txBox="1"/>
          <p:nvPr>
            <p:ph type="title"/>
          </p:nvPr>
        </p:nvSpPr>
        <p:spPr>
          <a:xfrm>
            <a:off x="311700" y="131163"/>
            <a:ext cx="5477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solidFill>
                  <a:srgbClr val="660000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Methodology</a:t>
            </a:r>
            <a:endParaRPr b="1">
              <a:solidFill>
                <a:srgbClr val="660000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sp>
        <p:nvSpPr>
          <p:cNvPr id="250" name="Google Shape;250;g39f09cae6c7_0_82"/>
          <p:cNvSpPr txBox="1"/>
          <p:nvPr>
            <p:ph idx="1" type="body"/>
          </p:nvPr>
        </p:nvSpPr>
        <p:spPr>
          <a:xfrm>
            <a:off x="335100" y="703875"/>
            <a:ext cx="8473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lang="en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PHASE 1: The Real Time Loop</a:t>
            </a:r>
            <a:endParaRPr b="1">
              <a:solidFill>
                <a:schemeClr val="dk1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pic>
        <p:nvPicPr>
          <p:cNvPr id="251" name="Google Shape;251;g39f09cae6c7_0_82" title="video-camera-stand_7903046.png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9887" y="2050950"/>
            <a:ext cx="1555625" cy="1555625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52" name="Google Shape;252;g39f09cae6c7_0_82"/>
          <p:cNvSpPr txBox="1"/>
          <p:nvPr/>
        </p:nvSpPr>
        <p:spPr>
          <a:xfrm>
            <a:off x="795337" y="3778137"/>
            <a:ext cx="1244700" cy="354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1500"/>
              </a:spcBef>
              <a:spcAft>
                <a:spcPts val="11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121212"/>
                </a:solidFill>
                <a:highlight>
                  <a:srgbClr val="FFFFFF"/>
                </a:highlight>
              </a:rPr>
              <a:t>Video Capture</a:t>
            </a:r>
            <a:endParaRPr b="0" i="0" sz="1100" u="none" cap="none" strike="noStrike">
              <a:solidFill>
                <a:srgbClr val="12121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3" name="Google Shape;253;g39f09cae6c7_0_8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87875" y="1686413"/>
            <a:ext cx="1918350" cy="191835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54" name="Google Shape;254;g39f09cae6c7_0_82"/>
          <p:cNvSpPr txBox="1"/>
          <p:nvPr/>
        </p:nvSpPr>
        <p:spPr>
          <a:xfrm>
            <a:off x="7324699" y="3835162"/>
            <a:ext cx="1244700" cy="540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1500"/>
              </a:spcBef>
              <a:spcAft>
                <a:spcPts val="11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121212"/>
                </a:solidFill>
                <a:highlight>
                  <a:schemeClr val="lt1"/>
                </a:highlight>
              </a:rPr>
              <a:t>Real-Time UI Rendering  </a:t>
            </a:r>
            <a:endParaRPr sz="1100">
              <a:solidFill>
                <a:srgbClr val="121212"/>
              </a:solidFill>
              <a:highlight>
                <a:srgbClr val="FFFFFF"/>
              </a:highlight>
            </a:endParaRPr>
          </a:p>
        </p:txBody>
      </p:sp>
      <p:sp>
        <p:nvSpPr>
          <p:cNvPr id="255" name="Google Shape;255;g39f09cae6c7_0_82"/>
          <p:cNvSpPr txBox="1"/>
          <p:nvPr/>
        </p:nvSpPr>
        <p:spPr>
          <a:xfrm>
            <a:off x="3445351" y="4304239"/>
            <a:ext cx="2253300" cy="354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1500"/>
              </a:spcBef>
              <a:spcAft>
                <a:spcPts val="11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121212"/>
                </a:solidFill>
                <a:highlight>
                  <a:schemeClr val="lt1"/>
                </a:highlight>
              </a:rPr>
              <a:t>Main Thread Processes</a:t>
            </a:r>
            <a:endParaRPr sz="1100">
              <a:solidFill>
                <a:srgbClr val="121212"/>
              </a:solidFill>
              <a:highlight>
                <a:srgbClr val="FFFFFF"/>
              </a:highlight>
            </a:endParaRPr>
          </a:p>
        </p:txBody>
      </p:sp>
      <p:cxnSp>
        <p:nvCxnSpPr>
          <p:cNvPr id="256" name="Google Shape;256;g39f09cae6c7_0_82"/>
          <p:cNvCxnSpPr/>
          <p:nvPr/>
        </p:nvCxnSpPr>
        <p:spPr>
          <a:xfrm>
            <a:off x="2345013" y="2928246"/>
            <a:ext cx="723000" cy="69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57" name="Google Shape;257;g39f09cae6c7_0_82"/>
          <p:cNvCxnSpPr/>
          <p:nvPr/>
        </p:nvCxnSpPr>
        <p:spPr>
          <a:xfrm>
            <a:off x="6117775" y="2883396"/>
            <a:ext cx="723000" cy="69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258" name="Google Shape;258;g39f09cae6c7_0_8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20413" y="1614313"/>
            <a:ext cx="2744962" cy="2459524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g39e09123c15_0_9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1800" y="4635219"/>
            <a:ext cx="2006875" cy="501706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g39e09123c15_0_98"/>
          <p:cNvSpPr/>
          <p:nvPr/>
        </p:nvSpPr>
        <p:spPr>
          <a:xfrm>
            <a:off x="2366575" y="4836200"/>
            <a:ext cx="6475500" cy="199800"/>
          </a:xfrm>
          <a:prstGeom prst="rect">
            <a:avLst/>
          </a:prstGeom>
          <a:solidFill>
            <a:srgbClr val="91232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g39e09123c15_0_98"/>
          <p:cNvSpPr/>
          <p:nvPr/>
        </p:nvSpPr>
        <p:spPr>
          <a:xfrm>
            <a:off x="8657875" y="4836200"/>
            <a:ext cx="486300" cy="199800"/>
          </a:xfrm>
          <a:prstGeom prst="rect">
            <a:avLst/>
          </a:prstGeom>
          <a:solidFill>
            <a:srgbClr val="F3D35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g39e09123c15_0_98"/>
          <p:cNvSpPr txBox="1"/>
          <p:nvPr/>
        </p:nvSpPr>
        <p:spPr>
          <a:xfrm>
            <a:off x="3807525" y="4788180"/>
            <a:ext cx="47286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FFFFFF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8</a:t>
            </a:r>
            <a:r>
              <a:rPr b="0" baseline="30000" i="0" lang="en" sz="1000" u="none" cap="none" strike="noStrike">
                <a:solidFill>
                  <a:srgbClr val="FFFFFF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th</a:t>
            </a:r>
            <a:r>
              <a:rPr b="0" i="0" lang="en" sz="1000" u="none" cap="none" strike="noStrike">
                <a:solidFill>
                  <a:srgbClr val="FFFFFF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 Collaborative Online International Learning</a:t>
            </a:r>
            <a:endParaRPr b="0" i="0" sz="1000" u="none" cap="none" strike="noStrike">
              <a:solidFill>
                <a:srgbClr val="FFFFFF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sp>
        <p:nvSpPr>
          <p:cNvPr id="267" name="Google Shape;267;g39e09123c15_0_98"/>
          <p:cNvSpPr/>
          <p:nvPr/>
        </p:nvSpPr>
        <p:spPr>
          <a:xfrm rot="-5400000">
            <a:off x="2478125" y="4546750"/>
            <a:ext cx="199800" cy="778700"/>
          </a:xfrm>
          <a:prstGeom prst="flowChartManualInput">
            <a:avLst/>
          </a:prstGeom>
          <a:solidFill>
            <a:srgbClr val="91232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g39e09123c15_0_98"/>
          <p:cNvSpPr txBox="1"/>
          <p:nvPr>
            <p:ph type="title"/>
          </p:nvPr>
        </p:nvSpPr>
        <p:spPr>
          <a:xfrm>
            <a:off x="311700" y="131163"/>
            <a:ext cx="5477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solidFill>
                  <a:srgbClr val="660000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Methodology</a:t>
            </a:r>
            <a:endParaRPr b="1">
              <a:solidFill>
                <a:srgbClr val="660000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sp>
        <p:nvSpPr>
          <p:cNvPr id="269" name="Google Shape;269;g39e09123c15_0_98"/>
          <p:cNvSpPr txBox="1"/>
          <p:nvPr>
            <p:ph idx="1" type="body"/>
          </p:nvPr>
        </p:nvSpPr>
        <p:spPr>
          <a:xfrm>
            <a:off x="335100" y="703875"/>
            <a:ext cx="8473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lang="en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PHASE 1: The Real Time Loop</a:t>
            </a:r>
            <a:endParaRPr b="1">
              <a:solidFill>
                <a:schemeClr val="dk1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pic>
        <p:nvPicPr>
          <p:cNvPr id="270" name="Google Shape;270;g39e09123c15_0_98" title="video-camera-stand_7903046.png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9887" y="2050950"/>
            <a:ext cx="1555625" cy="1555625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71" name="Google Shape;271;g39e09123c15_0_98"/>
          <p:cNvSpPr txBox="1"/>
          <p:nvPr/>
        </p:nvSpPr>
        <p:spPr>
          <a:xfrm>
            <a:off x="795337" y="3778137"/>
            <a:ext cx="1244700" cy="354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1500"/>
              </a:spcBef>
              <a:spcAft>
                <a:spcPts val="11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121212"/>
                </a:solidFill>
                <a:highlight>
                  <a:srgbClr val="FFFFFF"/>
                </a:highlight>
              </a:rPr>
              <a:t>Video Capture</a:t>
            </a:r>
            <a:endParaRPr b="0" i="0" sz="1100" u="none" cap="none" strike="noStrike">
              <a:solidFill>
                <a:srgbClr val="12121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g39e09123c15_0_9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87875" y="1686413"/>
            <a:ext cx="1918350" cy="191835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73" name="Google Shape;273;g39e09123c15_0_98"/>
          <p:cNvSpPr txBox="1"/>
          <p:nvPr/>
        </p:nvSpPr>
        <p:spPr>
          <a:xfrm>
            <a:off x="7324699" y="3835162"/>
            <a:ext cx="1244700" cy="540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1500"/>
              </a:spcBef>
              <a:spcAft>
                <a:spcPts val="11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121212"/>
                </a:solidFill>
                <a:highlight>
                  <a:schemeClr val="lt1"/>
                </a:highlight>
              </a:rPr>
              <a:t>Real-Time UI Rendering  </a:t>
            </a:r>
            <a:endParaRPr sz="1100">
              <a:solidFill>
                <a:srgbClr val="121212"/>
              </a:solidFill>
              <a:highlight>
                <a:srgbClr val="FFFFFF"/>
              </a:highlight>
            </a:endParaRPr>
          </a:p>
        </p:txBody>
      </p:sp>
      <p:cxnSp>
        <p:nvCxnSpPr>
          <p:cNvPr id="274" name="Google Shape;274;g39e09123c15_0_98"/>
          <p:cNvCxnSpPr/>
          <p:nvPr/>
        </p:nvCxnSpPr>
        <p:spPr>
          <a:xfrm rot="10800000">
            <a:off x="1420100" y="1170188"/>
            <a:ext cx="6531600" cy="231300"/>
          </a:xfrm>
          <a:prstGeom prst="bentConnector3">
            <a:avLst>
              <a:gd fmla="val -46" name="adj1"/>
            </a:avLst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5" name="Google Shape;275;g39e09123c15_0_98"/>
          <p:cNvSpPr txBox="1"/>
          <p:nvPr/>
        </p:nvSpPr>
        <p:spPr>
          <a:xfrm>
            <a:off x="3445351" y="4304239"/>
            <a:ext cx="2253300" cy="354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1500"/>
              </a:spcBef>
              <a:spcAft>
                <a:spcPts val="11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121212"/>
                </a:solidFill>
                <a:highlight>
                  <a:schemeClr val="lt1"/>
                </a:highlight>
              </a:rPr>
              <a:t>Main Thread Processes</a:t>
            </a:r>
            <a:endParaRPr sz="1100">
              <a:solidFill>
                <a:srgbClr val="121212"/>
              </a:solidFill>
              <a:highlight>
                <a:srgbClr val="FFFFFF"/>
              </a:highlight>
            </a:endParaRPr>
          </a:p>
        </p:txBody>
      </p:sp>
      <p:cxnSp>
        <p:nvCxnSpPr>
          <p:cNvPr id="276" name="Google Shape;276;g39e09123c15_0_98"/>
          <p:cNvCxnSpPr/>
          <p:nvPr/>
        </p:nvCxnSpPr>
        <p:spPr>
          <a:xfrm flipH="1">
            <a:off x="1415475" y="1151525"/>
            <a:ext cx="600" cy="6912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7" name="Google Shape;277;g39e09123c15_0_98"/>
          <p:cNvCxnSpPr/>
          <p:nvPr/>
        </p:nvCxnSpPr>
        <p:spPr>
          <a:xfrm>
            <a:off x="2345013" y="2928246"/>
            <a:ext cx="723000" cy="69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78" name="Google Shape;278;g39e09123c15_0_98"/>
          <p:cNvCxnSpPr/>
          <p:nvPr/>
        </p:nvCxnSpPr>
        <p:spPr>
          <a:xfrm>
            <a:off x="6117775" y="2883396"/>
            <a:ext cx="723000" cy="69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79" name="Google Shape;279;g39e09123c15_0_98"/>
          <p:cNvCxnSpPr/>
          <p:nvPr/>
        </p:nvCxnSpPr>
        <p:spPr>
          <a:xfrm>
            <a:off x="7954700" y="1376250"/>
            <a:ext cx="900" cy="2238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80" name="Google Shape;280;g39e09123c15_0_9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20413" y="1676775"/>
            <a:ext cx="2744962" cy="2459524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" name="Google Shape;285;g39e09123c15_0_1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1800" y="4635219"/>
            <a:ext cx="2006875" cy="501706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g39e09123c15_0_152"/>
          <p:cNvSpPr/>
          <p:nvPr/>
        </p:nvSpPr>
        <p:spPr>
          <a:xfrm>
            <a:off x="2366575" y="4836200"/>
            <a:ext cx="6475500" cy="199800"/>
          </a:xfrm>
          <a:prstGeom prst="rect">
            <a:avLst/>
          </a:prstGeom>
          <a:solidFill>
            <a:srgbClr val="91232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" name="Google Shape;287;g39e09123c15_0_152"/>
          <p:cNvSpPr/>
          <p:nvPr/>
        </p:nvSpPr>
        <p:spPr>
          <a:xfrm>
            <a:off x="8657875" y="4836200"/>
            <a:ext cx="486300" cy="199800"/>
          </a:xfrm>
          <a:prstGeom prst="rect">
            <a:avLst/>
          </a:prstGeom>
          <a:solidFill>
            <a:srgbClr val="F3D35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" name="Google Shape;288;g39e09123c15_0_152"/>
          <p:cNvSpPr txBox="1"/>
          <p:nvPr/>
        </p:nvSpPr>
        <p:spPr>
          <a:xfrm>
            <a:off x="3807525" y="4788180"/>
            <a:ext cx="47286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FFFFFF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8</a:t>
            </a:r>
            <a:r>
              <a:rPr b="0" baseline="30000" i="0" lang="en" sz="1000" u="none" cap="none" strike="noStrike">
                <a:solidFill>
                  <a:srgbClr val="FFFFFF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th</a:t>
            </a:r>
            <a:r>
              <a:rPr b="0" i="0" lang="en" sz="1000" u="none" cap="none" strike="noStrike">
                <a:solidFill>
                  <a:srgbClr val="FFFFFF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 Collaborative Online International Learning</a:t>
            </a:r>
            <a:endParaRPr b="0" i="0" sz="1000" u="none" cap="none" strike="noStrike">
              <a:solidFill>
                <a:srgbClr val="FFFFFF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sp>
        <p:nvSpPr>
          <p:cNvPr id="289" name="Google Shape;289;g39e09123c15_0_152"/>
          <p:cNvSpPr/>
          <p:nvPr/>
        </p:nvSpPr>
        <p:spPr>
          <a:xfrm rot="-5400000">
            <a:off x="2478125" y="4546750"/>
            <a:ext cx="199800" cy="778700"/>
          </a:xfrm>
          <a:prstGeom prst="flowChartManualInput">
            <a:avLst/>
          </a:prstGeom>
          <a:solidFill>
            <a:srgbClr val="91232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" name="Google Shape;290;g39e09123c15_0_152"/>
          <p:cNvSpPr txBox="1"/>
          <p:nvPr>
            <p:ph type="title"/>
          </p:nvPr>
        </p:nvSpPr>
        <p:spPr>
          <a:xfrm>
            <a:off x="311700" y="131163"/>
            <a:ext cx="5477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solidFill>
                  <a:srgbClr val="660000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Methodology</a:t>
            </a:r>
            <a:endParaRPr b="1">
              <a:solidFill>
                <a:srgbClr val="660000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sp>
        <p:nvSpPr>
          <p:cNvPr id="291" name="Google Shape;291;g39e09123c15_0_152"/>
          <p:cNvSpPr txBox="1"/>
          <p:nvPr>
            <p:ph idx="1" type="body"/>
          </p:nvPr>
        </p:nvSpPr>
        <p:spPr>
          <a:xfrm>
            <a:off x="335100" y="703875"/>
            <a:ext cx="8473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rPr b="1" lang="en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PHASE 2: The Parallel Coaching Loop </a:t>
            </a:r>
            <a:endParaRPr b="1">
              <a:solidFill>
                <a:schemeClr val="dk1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sp>
        <p:nvSpPr>
          <p:cNvPr id="292" name="Google Shape;292;g39e09123c15_0_152"/>
          <p:cNvSpPr txBox="1"/>
          <p:nvPr/>
        </p:nvSpPr>
        <p:spPr>
          <a:xfrm>
            <a:off x="1856536" y="4062525"/>
            <a:ext cx="1443000" cy="354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1500"/>
              </a:spcBef>
              <a:spcAft>
                <a:spcPts val="11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121212"/>
                </a:solidFill>
                <a:highlight>
                  <a:srgbClr val="FFFFFF"/>
                </a:highlight>
              </a:rPr>
              <a:t>Scheduler Thread</a:t>
            </a:r>
            <a:endParaRPr b="0" i="0" sz="1100" u="none" cap="none" strike="noStrike">
              <a:solidFill>
                <a:srgbClr val="12121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3" name="Google Shape;293;g39e09123c15_0_152"/>
          <p:cNvPicPr preferRelativeResize="0"/>
          <p:nvPr/>
        </p:nvPicPr>
        <p:blipFill rotWithShape="1">
          <a:blip r:embed="rId4">
            <a:alphaModFix/>
          </a:blip>
          <a:srcRect b="25270" l="5565" r="61712" t="5342"/>
          <a:stretch/>
        </p:blipFill>
        <p:spPr>
          <a:xfrm>
            <a:off x="1512925" y="1519750"/>
            <a:ext cx="2130195" cy="229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" name="Google Shape;298;g39e09123c15_0_1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1800" y="4635219"/>
            <a:ext cx="2006875" cy="501706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g39e09123c15_0_186"/>
          <p:cNvSpPr/>
          <p:nvPr/>
        </p:nvSpPr>
        <p:spPr>
          <a:xfrm>
            <a:off x="2366575" y="4836200"/>
            <a:ext cx="6475500" cy="199800"/>
          </a:xfrm>
          <a:prstGeom prst="rect">
            <a:avLst/>
          </a:prstGeom>
          <a:solidFill>
            <a:srgbClr val="91232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g39e09123c15_0_186"/>
          <p:cNvSpPr/>
          <p:nvPr/>
        </p:nvSpPr>
        <p:spPr>
          <a:xfrm>
            <a:off x="8657875" y="4836200"/>
            <a:ext cx="486300" cy="199800"/>
          </a:xfrm>
          <a:prstGeom prst="rect">
            <a:avLst/>
          </a:prstGeom>
          <a:solidFill>
            <a:srgbClr val="F3D35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" name="Google Shape;301;g39e09123c15_0_186"/>
          <p:cNvSpPr txBox="1"/>
          <p:nvPr/>
        </p:nvSpPr>
        <p:spPr>
          <a:xfrm>
            <a:off x="3807525" y="4788180"/>
            <a:ext cx="47286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FFFFFF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8</a:t>
            </a:r>
            <a:r>
              <a:rPr b="0" baseline="30000" i="0" lang="en" sz="1000" u="none" cap="none" strike="noStrike">
                <a:solidFill>
                  <a:srgbClr val="FFFFFF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th</a:t>
            </a:r>
            <a:r>
              <a:rPr b="0" i="0" lang="en" sz="1000" u="none" cap="none" strike="noStrike">
                <a:solidFill>
                  <a:srgbClr val="FFFFFF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 Collaborative Online International Learning</a:t>
            </a:r>
            <a:endParaRPr b="0" i="0" sz="1000" u="none" cap="none" strike="noStrike">
              <a:solidFill>
                <a:srgbClr val="FFFFFF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sp>
        <p:nvSpPr>
          <p:cNvPr id="302" name="Google Shape;302;g39e09123c15_0_186"/>
          <p:cNvSpPr/>
          <p:nvPr/>
        </p:nvSpPr>
        <p:spPr>
          <a:xfrm rot="-5400000">
            <a:off x="2478125" y="4546750"/>
            <a:ext cx="199800" cy="778700"/>
          </a:xfrm>
          <a:prstGeom prst="flowChartManualInput">
            <a:avLst/>
          </a:prstGeom>
          <a:solidFill>
            <a:srgbClr val="91232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Google Shape;303;g39e09123c15_0_186"/>
          <p:cNvSpPr txBox="1"/>
          <p:nvPr>
            <p:ph type="title"/>
          </p:nvPr>
        </p:nvSpPr>
        <p:spPr>
          <a:xfrm>
            <a:off x="311700" y="131163"/>
            <a:ext cx="5477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solidFill>
                  <a:srgbClr val="660000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Methodology</a:t>
            </a:r>
            <a:endParaRPr b="1">
              <a:solidFill>
                <a:srgbClr val="660000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sp>
        <p:nvSpPr>
          <p:cNvPr id="304" name="Google Shape;304;g39e09123c15_0_186"/>
          <p:cNvSpPr txBox="1"/>
          <p:nvPr>
            <p:ph idx="1" type="body"/>
          </p:nvPr>
        </p:nvSpPr>
        <p:spPr>
          <a:xfrm>
            <a:off x="335100" y="703875"/>
            <a:ext cx="8473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rPr b="1" lang="en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PHASE 2: The Parallel Coaching Loop </a:t>
            </a:r>
            <a:endParaRPr b="1">
              <a:solidFill>
                <a:schemeClr val="dk1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sp>
        <p:nvSpPr>
          <p:cNvPr id="305" name="Google Shape;305;g39e09123c15_0_186"/>
          <p:cNvSpPr txBox="1"/>
          <p:nvPr/>
        </p:nvSpPr>
        <p:spPr>
          <a:xfrm>
            <a:off x="1856536" y="4062525"/>
            <a:ext cx="1443000" cy="354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1500"/>
              </a:spcBef>
              <a:spcAft>
                <a:spcPts val="11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121212"/>
                </a:solidFill>
                <a:highlight>
                  <a:srgbClr val="FFFFFF"/>
                </a:highlight>
              </a:rPr>
              <a:t>Scheduler Thread</a:t>
            </a:r>
            <a:endParaRPr b="0" i="0" sz="1100" u="none" cap="none" strike="noStrike">
              <a:solidFill>
                <a:srgbClr val="12121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6" name="Google Shape;306;g39e09123c15_0_186"/>
          <p:cNvPicPr preferRelativeResize="0"/>
          <p:nvPr/>
        </p:nvPicPr>
        <p:blipFill rotWithShape="1">
          <a:blip r:embed="rId4">
            <a:alphaModFix/>
          </a:blip>
          <a:srcRect b="25270" l="5565" r="61712" t="5342"/>
          <a:stretch/>
        </p:blipFill>
        <p:spPr>
          <a:xfrm>
            <a:off x="1512925" y="1519750"/>
            <a:ext cx="2130195" cy="229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g39e09123c15_0_186"/>
          <p:cNvPicPr preferRelativeResize="0"/>
          <p:nvPr/>
        </p:nvPicPr>
        <p:blipFill rotWithShape="1">
          <a:blip r:embed="rId4">
            <a:alphaModFix/>
          </a:blip>
          <a:srcRect b="19768" l="59436" r="0" t="20526"/>
          <a:stretch/>
        </p:blipFill>
        <p:spPr>
          <a:xfrm>
            <a:off x="4979640" y="1519760"/>
            <a:ext cx="2384372" cy="2299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8" name="Google Shape;308;g39e09123c15_0_186"/>
          <p:cNvCxnSpPr/>
          <p:nvPr/>
        </p:nvCxnSpPr>
        <p:spPr>
          <a:xfrm>
            <a:off x="3949875" y="2834171"/>
            <a:ext cx="723000" cy="69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09" name="Google Shape;309;g39e09123c15_0_186"/>
          <p:cNvSpPr txBox="1"/>
          <p:nvPr/>
        </p:nvSpPr>
        <p:spPr>
          <a:xfrm>
            <a:off x="5261472" y="4062525"/>
            <a:ext cx="1820700" cy="354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1500"/>
              </a:spcBef>
              <a:spcAft>
                <a:spcPts val="11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121212"/>
                </a:solidFill>
                <a:highlight>
                  <a:srgbClr val="FFFFFF"/>
                </a:highlight>
              </a:rPr>
              <a:t>Insight Worker Thread</a:t>
            </a:r>
            <a:endParaRPr b="0" i="0" sz="1100" u="none" cap="none" strike="noStrike">
              <a:solidFill>
                <a:srgbClr val="12121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" name="Google Shape;314;g39e09123c15_0_1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1800" y="4635219"/>
            <a:ext cx="2006875" cy="501706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g39e09123c15_0_171"/>
          <p:cNvSpPr/>
          <p:nvPr/>
        </p:nvSpPr>
        <p:spPr>
          <a:xfrm>
            <a:off x="2366575" y="4836200"/>
            <a:ext cx="6475500" cy="199800"/>
          </a:xfrm>
          <a:prstGeom prst="rect">
            <a:avLst/>
          </a:prstGeom>
          <a:solidFill>
            <a:srgbClr val="91232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" name="Google Shape;316;g39e09123c15_0_171"/>
          <p:cNvSpPr/>
          <p:nvPr/>
        </p:nvSpPr>
        <p:spPr>
          <a:xfrm>
            <a:off x="8657875" y="4836200"/>
            <a:ext cx="486300" cy="199800"/>
          </a:xfrm>
          <a:prstGeom prst="rect">
            <a:avLst/>
          </a:prstGeom>
          <a:solidFill>
            <a:srgbClr val="F3D35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" name="Google Shape;317;g39e09123c15_0_171"/>
          <p:cNvSpPr txBox="1"/>
          <p:nvPr/>
        </p:nvSpPr>
        <p:spPr>
          <a:xfrm>
            <a:off x="3807525" y="4788180"/>
            <a:ext cx="47286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FFFFFF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8</a:t>
            </a:r>
            <a:r>
              <a:rPr b="0" baseline="30000" i="0" lang="en" sz="1000" u="none" cap="none" strike="noStrike">
                <a:solidFill>
                  <a:srgbClr val="FFFFFF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th</a:t>
            </a:r>
            <a:r>
              <a:rPr b="0" i="0" lang="en" sz="1000" u="none" cap="none" strike="noStrike">
                <a:solidFill>
                  <a:srgbClr val="FFFFFF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 Collaborative Online International Learning</a:t>
            </a:r>
            <a:endParaRPr b="0" i="0" sz="1000" u="none" cap="none" strike="noStrike">
              <a:solidFill>
                <a:srgbClr val="FFFFFF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sp>
        <p:nvSpPr>
          <p:cNvPr id="318" name="Google Shape;318;g39e09123c15_0_171"/>
          <p:cNvSpPr/>
          <p:nvPr/>
        </p:nvSpPr>
        <p:spPr>
          <a:xfrm rot="-5400000">
            <a:off x="2478125" y="4546750"/>
            <a:ext cx="199800" cy="778700"/>
          </a:xfrm>
          <a:prstGeom prst="flowChartManualInput">
            <a:avLst/>
          </a:prstGeom>
          <a:solidFill>
            <a:srgbClr val="91232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" name="Google Shape;319;g39e09123c15_0_171"/>
          <p:cNvSpPr txBox="1"/>
          <p:nvPr>
            <p:ph type="title"/>
          </p:nvPr>
        </p:nvSpPr>
        <p:spPr>
          <a:xfrm>
            <a:off x="311700" y="131163"/>
            <a:ext cx="5477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solidFill>
                  <a:srgbClr val="660000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Methodology</a:t>
            </a:r>
            <a:endParaRPr b="1">
              <a:solidFill>
                <a:srgbClr val="660000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sp>
        <p:nvSpPr>
          <p:cNvPr id="320" name="Google Shape;320;g39e09123c15_0_171"/>
          <p:cNvSpPr txBox="1"/>
          <p:nvPr>
            <p:ph idx="1" type="body"/>
          </p:nvPr>
        </p:nvSpPr>
        <p:spPr>
          <a:xfrm>
            <a:off x="335100" y="703875"/>
            <a:ext cx="8473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rPr b="1" lang="en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PHASE 3: Post Workout Analytics </a:t>
            </a:r>
            <a:endParaRPr b="1">
              <a:solidFill>
                <a:schemeClr val="dk1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sp>
        <p:nvSpPr>
          <p:cNvPr id="321" name="Google Shape;321;g39e09123c15_0_171"/>
          <p:cNvSpPr txBox="1"/>
          <p:nvPr/>
        </p:nvSpPr>
        <p:spPr>
          <a:xfrm>
            <a:off x="1516386" y="3795700"/>
            <a:ext cx="1443000" cy="354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1500"/>
              </a:spcBef>
              <a:spcAft>
                <a:spcPts val="11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121212"/>
                </a:solidFill>
                <a:highlight>
                  <a:schemeClr val="lt1"/>
                </a:highlight>
              </a:rPr>
              <a:t>Data Persistence</a:t>
            </a:r>
            <a:endParaRPr sz="1100">
              <a:solidFill>
                <a:srgbClr val="121212"/>
              </a:solidFill>
              <a:highlight>
                <a:srgbClr val="FFFFFF"/>
              </a:highlight>
            </a:endParaRPr>
          </a:p>
        </p:txBody>
      </p:sp>
      <p:pic>
        <p:nvPicPr>
          <p:cNvPr id="322" name="Google Shape;322;g39e09123c15_0_1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5131" y="1563875"/>
            <a:ext cx="3025500" cy="20157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Google Shape;327;g39e09123c15_0_20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1800" y="4635219"/>
            <a:ext cx="2006875" cy="501706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g39e09123c15_0_203"/>
          <p:cNvSpPr/>
          <p:nvPr/>
        </p:nvSpPr>
        <p:spPr>
          <a:xfrm>
            <a:off x="2366575" y="4836200"/>
            <a:ext cx="6475500" cy="199800"/>
          </a:xfrm>
          <a:prstGeom prst="rect">
            <a:avLst/>
          </a:prstGeom>
          <a:solidFill>
            <a:srgbClr val="91232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g39e09123c15_0_203"/>
          <p:cNvSpPr/>
          <p:nvPr/>
        </p:nvSpPr>
        <p:spPr>
          <a:xfrm>
            <a:off x="8657875" y="4836200"/>
            <a:ext cx="486300" cy="199800"/>
          </a:xfrm>
          <a:prstGeom prst="rect">
            <a:avLst/>
          </a:prstGeom>
          <a:solidFill>
            <a:srgbClr val="F3D35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" name="Google Shape;330;g39e09123c15_0_203"/>
          <p:cNvSpPr txBox="1"/>
          <p:nvPr/>
        </p:nvSpPr>
        <p:spPr>
          <a:xfrm>
            <a:off x="3807525" y="4788180"/>
            <a:ext cx="47286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FFFFFF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8</a:t>
            </a:r>
            <a:r>
              <a:rPr b="0" baseline="30000" i="0" lang="en" sz="1000" u="none" cap="none" strike="noStrike">
                <a:solidFill>
                  <a:srgbClr val="FFFFFF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th</a:t>
            </a:r>
            <a:r>
              <a:rPr b="0" i="0" lang="en" sz="1000" u="none" cap="none" strike="noStrike">
                <a:solidFill>
                  <a:srgbClr val="FFFFFF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 Collaborative Online International Learning</a:t>
            </a:r>
            <a:endParaRPr b="0" i="0" sz="1000" u="none" cap="none" strike="noStrike">
              <a:solidFill>
                <a:srgbClr val="FFFFFF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sp>
        <p:nvSpPr>
          <p:cNvPr id="331" name="Google Shape;331;g39e09123c15_0_203"/>
          <p:cNvSpPr/>
          <p:nvPr/>
        </p:nvSpPr>
        <p:spPr>
          <a:xfrm rot="-5400000">
            <a:off x="2478125" y="4546750"/>
            <a:ext cx="199800" cy="778700"/>
          </a:xfrm>
          <a:prstGeom prst="flowChartManualInput">
            <a:avLst/>
          </a:prstGeom>
          <a:solidFill>
            <a:srgbClr val="91232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" name="Google Shape;332;g39e09123c15_0_203"/>
          <p:cNvSpPr txBox="1"/>
          <p:nvPr>
            <p:ph type="title"/>
          </p:nvPr>
        </p:nvSpPr>
        <p:spPr>
          <a:xfrm>
            <a:off x="311700" y="131163"/>
            <a:ext cx="5477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solidFill>
                  <a:srgbClr val="660000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Methodology</a:t>
            </a:r>
            <a:endParaRPr b="1">
              <a:solidFill>
                <a:srgbClr val="660000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sp>
        <p:nvSpPr>
          <p:cNvPr id="333" name="Google Shape;333;g39e09123c15_0_203"/>
          <p:cNvSpPr txBox="1"/>
          <p:nvPr>
            <p:ph idx="1" type="body"/>
          </p:nvPr>
        </p:nvSpPr>
        <p:spPr>
          <a:xfrm>
            <a:off x="335100" y="703875"/>
            <a:ext cx="8473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rPr b="1" lang="en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PHASE 3: Post Workout Analytics </a:t>
            </a:r>
            <a:endParaRPr b="1">
              <a:solidFill>
                <a:schemeClr val="dk1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sp>
        <p:nvSpPr>
          <p:cNvPr id="334" name="Google Shape;334;g39e09123c15_0_203"/>
          <p:cNvSpPr txBox="1"/>
          <p:nvPr/>
        </p:nvSpPr>
        <p:spPr>
          <a:xfrm>
            <a:off x="1516386" y="3795700"/>
            <a:ext cx="1443000" cy="354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1500"/>
              </a:spcBef>
              <a:spcAft>
                <a:spcPts val="11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121212"/>
                </a:solidFill>
                <a:highlight>
                  <a:schemeClr val="lt1"/>
                </a:highlight>
              </a:rPr>
              <a:t>Data Persistence</a:t>
            </a:r>
            <a:endParaRPr sz="1100">
              <a:solidFill>
                <a:srgbClr val="121212"/>
              </a:solidFill>
              <a:highlight>
                <a:srgbClr val="FFFFFF"/>
              </a:highlight>
            </a:endParaRPr>
          </a:p>
        </p:txBody>
      </p:sp>
      <p:cxnSp>
        <p:nvCxnSpPr>
          <p:cNvPr id="335" name="Google Shape;335;g39e09123c15_0_203"/>
          <p:cNvCxnSpPr/>
          <p:nvPr/>
        </p:nvCxnSpPr>
        <p:spPr>
          <a:xfrm>
            <a:off x="3949875" y="2834171"/>
            <a:ext cx="723000" cy="69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36" name="Google Shape;336;g39e09123c15_0_203"/>
          <p:cNvSpPr txBox="1"/>
          <p:nvPr/>
        </p:nvSpPr>
        <p:spPr>
          <a:xfrm>
            <a:off x="5474522" y="3795700"/>
            <a:ext cx="1820700" cy="354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1500"/>
              </a:spcBef>
              <a:spcAft>
                <a:spcPts val="11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121212"/>
                </a:solidFill>
                <a:highlight>
                  <a:srgbClr val="FFFFFF"/>
                </a:highlight>
              </a:rPr>
              <a:t>Dashboard Visualization</a:t>
            </a:r>
            <a:endParaRPr b="0" i="0" sz="1100" u="none" cap="none" strike="noStrike">
              <a:solidFill>
                <a:srgbClr val="12121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7" name="Google Shape;337;g39e09123c15_0_20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5131" y="1563875"/>
            <a:ext cx="3025500" cy="20157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38" name="Google Shape;338;g39e09123c15_0_203"/>
          <p:cNvPicPr preferRelativeResize="0"/>
          <p:nvPr/>
        </p:nvPicPr>
        <p:blipFill rotWithShape="1">
          <a:blip r:embed="rId5">
            <a:alphaModFix/>
          </a:blip>
          <a:srcRect b="999" l="11036" r="11021" t="0"/>
          <a:stretch/>
        </p:blipFill>
        <p:spPr>
          <a:xfrm>
            <a:off x="4872125" y="1566331"/>
            <a:ext cx="3025502" cy="2010836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3" name="Google Shape;343;g39f09cae6c7_0_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1800" y="4635219"/>
            <a:ext cx="2006875" cy="501706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g39f09cae6c7_0_62"/>
          <p:cNvSpPr/>
          <p:nvPr/>
        </p:nvSpPr>
        <p:spPr>
          <a:xfrm>
            <a:off x="2366575" y="4836200"/>
            <a:ext cx="6475500" cy="199800"/>
          </a:xfrm>
          <a:prstGeom prst="rect">
            <a:avLst/>
          </a:prstGeom>
          <a:solidFill>
            <a:srgbClr val="91232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" name="Google Shape;345;g39f09cae6c7_0_62"/>
          <p:cNvSpPr/>
          <p:nvPr/>
        </p:nvSpPr>
        <p:spPr>
          <a:xfrm>
            <a:off x="8657875" y="4836200"/>
            <a:ext cx="486300" cy="199800"/>
          </a:xfrm>
          <a:prstGeom prst="rect">
            <a:avLst/>
          </a:prstGeom>
          <a:solidFill>
            <a:srgbClr val="F3D35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" name="Google Shape;346;g39f09cae6c7_0_62"/>
          <p:cNvSpPr txBox="1"/>
          <p:nvPr/>
        </p:nvSpPr>
        <p:spPr>
          <a:xfrm>
            <a:off x="3807525" y="4804261"/>
            <a:ext cx="47286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FFFFFF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8</a:t>
            </a:r>
            <a:r>
              <a:rPr b="0" baseline="30000" i="0" lang="en" sz="1000" u="none" cap="none" strike="noStrike">
                <a:solidFill>
                  <a:srgbClr val="FFFFFF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th</a:t>
            </a:r>
            <a:r>
              <a:rPr b="0" i="0" lang="en" sz="1000" u="none" cap="none" strike="noStrike">
                <a:solidFill>
                  <a:srgbClr val="FFFFFF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 Collaborative Online International Learning</a:t>
            </a:r>
            <a:endParaRPr b="0" i="0" sz="1000" u="none" cap="none" strike="noStrike">
              <a:solidFill>
                <a:srgbClr val="FFFFFF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sp>
        <p:nvSpPr>
          <p:cNvPr id="347" name="Google Shape;347;g39f09cae6c7_0_62"/>
          <p:cNvSpPr/>
          <p:nvPr/>
        </p:nvSpPr>
        <p:spPr>
          <a:xfrm rot="-5400000">
            <a:off x="2478125" y="4546750"/>
            <a:ext cx="199800" cy="778700"/>
          </a:xfrm>
          <a:prstGeom prst="flowChartManualInput">
            <a:avLst/>
          </a:prstGeom>
          <a:solidFill>
            <a:srgbClr val="91232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" name="Google Shape;348;g39f09cae6c7_0_62"/>
          <p:cNvSpPr txBox="1"/>
          <p:nvPr>
            <p:ph type="title"/>
          </p:nvPr>
        </p:nvSpPr>
        <p:spPr>
          <a:xfrm>
            <a:off x="311700" y="131163"/>
            <a:ext cx="5477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solidFill>
                  <a:srgbClr val="660000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Results</a:t>
            </a:r>
            <a:endParaRPr b="1">
              <a:solidFill>
                <a:srgbClr val="660000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sp>
        <p:nvSpPr>
          <p:cNvPr id="349" name="Google Shape;349;g39f09cae6c7_0_62"/>
          <p:cNvSpPr txBox="1"/>
          <p:nvPr>
            <p:ph idx="1" type="body"/>
          </p:nvPr>
        </p:nvSpPr>
        <p:spPr>
          <a:xfrm>
            <a:off x="335100" y="737687"/>
            <a:ext cx="8473800" cy="40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 sz="14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 sz="14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" sz="1400">
                <a:solidFill>
                  <a:schemeClr val="dk1"/>
                </a:solidFill>
              </a:rPr>
              <a:t>Model:</a:t>
            </a:r>
            <a:r>
              <a:rPr lang="en" sz="1400">
                <a:solidFill>
                  <a:schemeClr val="dk1"/>
                </a:solidFill>
              </a:rPr>
              <a:t> Gym-Workout-Classifier-SigLIP2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" sz="1400">
                <a:solidFill>
                  <a:schemeClr val="dk1"/>
                </a:solidFill>
              </a:rPr>
              <a:t>                                                    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</p:txBody>
      </p:sp>
      <p:pic>
        <p:nvPicPr>
          <p:cNvPr id="350" name="Google Shape;350;g39f09cae6c7_0_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00313" y="737675"/>
            <a:ext cx="3943350" cy="2060429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51" name="Google Shape;351;g39f09cae6c7_0_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19275" y="3568425"/>
            <a:ext cx="5305425" cy="106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g39f09cae6c7_0_6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81350" y="3196938"/>
            <a:ext cx="3943350" cy="37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1800" y="4635219"/>
            <a:ext cx="2006875" cy="501706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2"/>
          <p:cNvSpPr/>
          <p:nvPr/>
        </p:nvSpPr>
        <p:spPr>
          <a:xfrm>
            <a:off x="2366575" y="4836200"/>
            <a:ext cx="6475500" cy="199800"/>
          </a:xfrm>
          <a:prstGeom prst="rect">
            <a:avLst/>
          </a:prstGeom>
          <a:solidFill>
            <a:srgbClr val="91232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p2"/>
          <p:cNvSpPr/>
          <p:nvPr/>
        </p:nvSpPr>
        <p:spPr>
          <a:xfrm>
            <a:off x="8657875" y="4836200"/>
            <a:ext cx="486300" cy="199800"/>
          </a:xfrm>
          <a:prstGeom prst="rect">
            <a:avLst/>
          </a:prstGeom>
          <a:solidFill>
            <a:srgbClr val="F3D35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2"/>
          <p:cNvSpPr txBox="1"/>
          <p:nvPr/>
        </p:nvSpPr>
        <p:spPr>
          <a:xfrm>
            <a:off x="3807525" y="4805498"/>
            <a:ext cx="47286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FFFFFF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8</a:t>
            </a:r>
            <a:r>
              <a:rPr b="0" baseline="30000" i="0" lang="en" sz="1000" u="none" cap="none" strike="noStrike">
                <a:solidFill>
                  <a:srgbClr val="FFFFFF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th</a:t>
            </a:r>
            <a:r>
              <a:rPr b="0" i="0" lang="en" sz="1000" u="none" cap="none" strike="noStrike">
                <a:solidFill>
                  <a:srgbClr val="FFFFFF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 Collaborative Online International Learning</a:t>
            </a:r>
            <a:endParaRPr b="0" i="0" sz="1000" u="none" cap="none" strike="noStrike">
              <a:solidFill>
                <a:srgbClr val="FFFFFF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sp>
        <p:nvSpPr>
          <p:cNvPr id="76" name="Google Shape;76;p2"/>
          <p:cNvSpPr/>
          <p:nvPr/>
        </p:nvSpPr>
        <p:spPr>
          <a:xfrm rot="-5400000">
            <a:off x="2478125" y="4546750"/>
            <a:ext cx="199800" cy="778700"/>
          </a:xfrm>
          <a:prstGeom prst="flowChartManualInput">
            <a:avLst/>
          </a:prstGeom>
          <a:solidFill>
            <a:srgbClr val="91232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2"/>
          <p:cNvSpPr txBox="1"/>
          <p:nvPr>
            <p:ph type="title"/>
          </p:nvPr>
        </p:nvSpPr>
        <p:spPr>
          <a:xfrm>
            <a:off x="335100" y="184888"/>
            <a:ext cx="5477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solidFill>
                  <a:srgbClr val="660000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Introduction</a:t>
            </a:r>
            <a:endParaRPr b="1">
              <a:solidFill>
                <a:srgbClr val="660000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sp>
        <p:nvSpPr>
          <p:cNvPr id="78" name="Google Shape;78;p2"/>
          <p:cNvSpPr txBox="1"/>
          <p:nvPr>
            <p:ph idx="1" type="body"/>
          </p:nvPr>
        </p:nvSpPr>
        <p:spPr>
          <a:xfrm>
            <a:off x="335100" y="845175"/>
            <a:ext cx="4597800" cy="34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en">
                <a:solidFill>
                  <a:schemeClr val="dk1"/>
                </a:solidFill>
              </a:rPr>
              <a:t>Tracking workouts helps improve performance and stay safe, but most workout logs are manual and don’t give real-time updates.</a:t>
            </a:r>
            <a:endParaRPr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Problem:</a:t>
            </a:r>
            <a:r>
              <a:rPr lang="en">
                <a:solidFill>
                  <a:schemeClr val="dk1"/>
                </a:solidFill>
              </a:rPr>
              <a:t> </a:t>
            </a:r>
            <a:r>
              <a:rPr lang="en">
                <a:solidFill>
                  <a:schemeClr val="dk1"/>
                </a:solidFill>
              </a:rPr>
              <a:t>Manual tracking leads to distracting, inconsistent data, while a lack of feedback causes overtraining, poor motivation, and unclear progress.</a:t>
            </a:r>
            <a:endParaRPr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79" name="Google Shape;79;p2" title="work-out-excercise.gif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71500" y="907371"/>
            <a:ext cx="3570575" cy="2677925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" name="Google Shape;357;g39f09cae6c7_0_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1800" y="4635219"/>
            <a:ext cx="2006875" cy="501706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g39f09cae6c7_0_51"/>
          <p:cNvSpPr/>
          <p:nvPr/>
        </p:nvSpPr>
        <p:spPr>
          <a:xfrm>
            <a:off x="2366575" y="4836200"/>
            <a:ext cx="6475500" cy="199800"/>
          </a:xfrm>
          <a:prstGeom prst="rect">
            <a:avLst/>
          </a:prstGeom>
          <a:solidFill>
            <a:srgbClr val="91232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9" name="Google Shape;359;g39f09cae6c7_0_51"/>
          <p:cNvSpPr/>
          <p:nvPr/>
        </p:nvSpPr>
        <p:spPr>
          <a:xfrm>
            <a:off x="8657875" y="4836200"/>
            <a:ext cx="486300" cy="199800"/>
          </a:xfrm>
          <a:prstGeom prst="rect">
            <a:avLst/>
          </a:prstGeom>
          <a:solidFill>
            <a:srgbClr val="F3D35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0" name="Google Shape;360;g39f09cae6c7_0_51"/>
          <p:cNvSpPr txBox="1"/>
          <p:nvPr/>
        </p:nvSpPr>
        <p:spPr>
          <a:xfrm>
            <a:off x="3807525" y="4804261"/>
            <a:ext cx="47286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FFFFFF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8</a:t>
            </a:r>
            <a:r>
              <a:rPr b="0" baseline="30000" i="0" lang="en" sz="1000" u="none" cap="none" strike="noStrike">
                <a:solidFill>
                  <a:srgbClr val="FFFFFF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th</a:t>
            </a:r>
            <a:r>
              <a:rPr b="0" i="0" lang="en" sz="1000" u="none" cap="none" strike="noStrike">
                <a:solidFill>
                  <a:srgbClr val="FFFFFF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 Collaborative Online International Learning</a:t>
            </a:r>
            <a:endParaRPr b="0" i="0" sz="1000" u="none" cap="none" strike="noStrike">
              <a:solidFill>
                <a:srgbClr val="FFFFFF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sp>
        <p:nvSpPr>
          <p:cNvPr id="361" name="Google Shape;361;g39f09cae6c7_0_51"/>
          <p:cNvSpPr/>
          <p:nvPr/>
        </p:nvSpPr>
        <p:spPr>
          <a:xfrm rot="-5400000">
            <a:off x="2478125" y="4546750"/>
            <a:ext cx="199800" cy="778700"/>
          </a:xfrm>
          <a:prstGeom prst="flowChartManualInput">
            <a:avLst/>
          </a:prstGeom>
          <a:solidFill>
            <a:srgbClr val="91232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" name="Google Shape;362;g39f09cae6c7_0_51"/>
          <p:cNvSpPr txBox="1"/>
          <p:nvPr>
            <p:ph type="title"/>
          </p:nvPr>
        </p:nvSpPr>
        <p:spPr>
          <a:xfrm>
            <a:off x="311700" y="131163"/>
            <a:ext cx="5477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solidFill>
                  <a:srgbClr val="660000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Results</a:t>
            </a:r>
            <a:endParaRPr b="1">
              <a:solidFill>
                <a:srgbClr val="660000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sp>
        <p:nvSpPr>
          <p:cNvPr id="363" name="Google Shape;363;g39f09cae6c7_0_51"/>
          <p:cNvSpPr txBox="1"/>
          <p:nvPr>
            <p:ph idx="1" type="body"/>
          </p:nvPr>
        </p:nvSpPr>
        <p:spPr>
          <a:xfrm>
            <a:off x="335100" y="737687"/>
            <a:ext cx="8473800" cy="40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b="1" lang="en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Confusion Matrix:</a:t>
            </a:r>
            <a:endParaRPr b="1">
              <a:solidFill>
                <a:schemeClr val="dk1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pic>
        <p:nvPicPr>
          <p:cNvPr id="364" name="Google Shape;364;g39f09cae6c7_0_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40125" y="737675"/>
            <a:ext cx="4505615" cy="406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9" name="Google Shape;369;g3a039202abb_2_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1800" y="4635219"/>
            <a:ext cx="2006875" cy="501706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g3a039202abb_2_76"/>
          <p:cNvSpPr/>
          <p:nvPr/>
        </p:nvSpPr>
        <p:spPr>
          <a:xfrm>
            <a:off x="2366575" y="4836200"/>
            <a:ext cx="6475500" cy="199800"/>
          </a:xfrm>
          <a:prstGeom prst="rect">
            <a:avLst/>
          </a:prstGeom>
          <a:solidFill>
            <a:srgbClr val="91232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1" name="Google Shape;371;g3a039202abb_2_76"/>
          <p:cNvSpPr/>
          <p:nvPr/>
        </p:nvSpPr>
        <p:spPr>
          <a:xfrm>
            <a:off x="8657875" y="4836200"/>
            <a:ext cx="486300" cy="199800"/>
          </a:xfrm>
          <a:prstGeom prst="rect">
            <a:avLst/>
          </a:prstGeom>
          <a:solidFill>
            <a:srgbClr val="F3D35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2" name="Google Shape;372;g3a039202abb_2_76"/>
          <p:cNvSpPr txBox="1"/>
          <p:nvPr/>
        </p:nvSpPr>
        <p:spPr>
          <a:xfrm>
            <a:off x="3807525" y="4791177"/>
            <a:ext cx="47286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FFFFFF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8</a:t>
            </a:r>
            <a:r>
              <a:rPr b="0" baseline="30000" i="0" lang="en" sz="1000" u="none" cap="none" strike="noStrike">
                <a:solidFill>
                  <a:srgbClr val="FFFFFF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th</a:t>
            </a:r>
            <a:r>
              <a:rPr b="0" i="0" lang="en" sz="1000" u="none" cap="none" strike="noStrike">
                <a:solidFill>
                  <a:srgbClr val="FFFFFF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 Collaborative Online International Learning</a:t>
            </a:r>
            <a:endParaRPr b="0" i="0" sz="1000" u="none" cap="none" strike="noStrike">
              <a:solidFill>
                <a:srgbClr val="FFFFFF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sp>
        <p:nvSpPr>
          <p:cNvPr id="373" name="Google Shape;373;g3a039202abb_2_76"/>
          <p:cNvSpPr/>
          <p:nvPr/>
        </p:nvSpPr>
        <p:spPr>
          <a:xfrm rot="-5400000">
            <a:off x="2478125" y="4546750"/>
            <a:ext cx="199800" cy="778700"/>
          </a:xfrm>
          <a:prstGeom prst="flowChartManualInput">
            <a:avLst/>
          </a:prstGeom>
          <a:solidFill>
            <a:srgbClr val="91232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4" name="Google Shape;374;g3a039202abb_2_76"/>
          <p:cNvSpPr txBox="1"/>
          <p:nvPr>
            <p:ph type="title"/>
          </p:nvPr>
        </p:nvSpPr>
        <p:spPr>
          <a:xfrm>
            <a:off x="311700" y="131163"/>
            <a:ext cx="5477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solidFill>
                  <a:srgbClr val="660000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Results</a:t>
            </a:r>
            <a:endParaRPr b="1">
              <a:solidFill>
                <a:srgbClr val="660000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sp>
        <p:nvSpPr>
          <p:cNvPr id="375" name="Google Shape;375;g3a039202abb_2_76"/>
          <p:cNvSpPr txBox="1"/>
          <p:nvPr>
            <p:ph idx="1" type="body"/>
          </p:nvPr>
        </p:nvSpPr>
        <p:spPr>
          <a:xfrm>
            <a:off x="4733275" y="892450"/>
            <a:ext cx="36501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en" sz="1600">
                <a:solidFill>
                  <a:schemeClr val="dk1"/>
                </a:solidFill>
              </a:rPr>
              <a:t>An advanced analytics dashboard (</a:t>
            </a:r>
            <a:r>
              <a:rPr b="1" i="1" lang="en" sz="16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dashboard.html</a:t>
            </a:r>
            <a:r>
              <a:rPr lang="en" sz="1600">
                <a:solidFill>
                  <a:schemeClr val="dk1"/>
                </a:solidFill>
              </a:rPr>
              <a:t>) that visualizes all captured data.</a:t>
            </a:r>
            <a:endParaRPr i="1" sz="1600"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i="1" lang="en" sz="1600">
                <a:solidFill>
                  <a:schemeClr val="dk1"/>
                </a:solidFill>
              </a:rPr>
              <a:t>Key components include:</a:t>
            </a:r>
            <a:endParaRPr i="1"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b="1" lang="en" sz="1600">
                <a:solidFill>
                  <a:schemeClr val="dk1"/>
                </a:solidFill>
              </a:rPr>
              <a:t>Activity Heatmap</a:t>
            </a:r>
            <a:endParaRPr b="1"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b="1" lang="en" sz="1600">
                <a:solidFill>
                  <a:schemeClr val="dk1"/>
                </a:solidFill>
              </a:rPr>
              <a:t>Performance Analytics</a:t>
            </a:r>
            <a:endParaRPr b="1"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b="1" lang="en" sz="1600">
                <a:solidFill>
                  <a:schemeClr val="dk1"/>
                </a:solidFill>
              </a:rPr>
              <a:t>Smart Metrics</a:t>
            </a:r>
            <a:endParaRPr b="1"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b="1" lang="en" sz="1600">
                <a:solidFill>
                  <a:schemeClr val="dk1"/>
                </a:solidFill>
              </a:rPr>
              <a:t>Gamification</a:t>
            </a:r>
            <a:endParaRPr b="1" sz="1600">
              <a:solidFill>
                <a:schemeClr val="dk1"/>
              </a:solidFill>
            </a:endParaRPr>
          </a:p>
        </p:txBody>
      </p:sp>
      <p:pic>
        <p:nvPicPr>
          <p:cNvPr id="376" name="Google Shape;376;g3a039202abb_2_76" title="57b95317-7f26-4eda-9e8e-11cce1687d33.jfif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2850" y="928676"/>
            <a:ext cx="4110330" cy="348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1" name="Google Shape;381;g3a02777673a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1800" y="4635219"/>
            <a:ext cx="2006875" cy="501706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g3a02777673a_0_0"/>
          <p:cNvSpPr/>
          <p:nvPr/>
        </p:nvSpPr>
        <p:spPr>
          <a:xfrm>
            <a:off x="2366575" y="4836200"/>
            <a:ext cx="6475500" cy="199800"/>
          </a:xfrm>
          <a:prstGeom prst="rect">
            <a:avLst/>
          </a:prstGeom>
          <a:solidFill>
            <a:srgbClr val="91232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3" name="Google Shape;383;g3a02777673a_0_0"/>
          <p:cNvSpPr/>
          <p:nvPr/>
        </p:nvSpPr>
        <p:spPr>
          <a:xfrm>
            <a:off x="8657875" y="4836200"/>
            <a:ext cx="486300" cy="199800"/>
          </a:xfrm>
          <a:prstGeom prst="rect">
            <a:avLst/>
          </a:prstGeom>
          <a:solidFill>
            <a:srgbClr val="F3D35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4" name="Google Shape;384;g3a02777673a_0_0"/>
          <p:cNvSpPr txBox="1"/>
          <p:nvPr/>
        </p:nvSpPr>
        <p:spPr>
          <a:xfrm>
            <a:off x="3807525" y="4736225"/>
            <a:ext cx="47286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FFFFFF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8</a:t>
            </a:r>
            <a:r>
              <a:rPr b="0" baseline="30000" i="0" lang="en" sz="1000" u="none" cap="none" strike="noStrike">
                <a:solidFill>
                  <a:srgbClr val="FFFFFF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th</a:t>
            </a:r>
            <a:r>
              <a:rPr b="0" i="0" lang="en" sz="1000" u="none" cap="none" strike="noStrike">
                <a:solidFill>
                  <a:srgbClr val="FFFFFF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 Collaborative Online International Learning</a:t>
            </a:r>
            <a:endParaRPr b="0" i="0" sz="1000" u="none" cap="none" strike="noStrike">
              <a:solidFill>
                <a:srgbClr val="FFFFFF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sp>
        <p:nvSpPr>
          <p:cNvPr id="385" name="Google Shape;385;g3a02777673a_0_0"/>
          <p:cNvSpPr/>
          <p:nvPr/>
        </p:nvSpPr>
        <p:spPr>
          <a:xfrm rot="-5400000">
            <a:off x="2478125" y="4546750"/>
            <a:ext cx="199800" cy="778700"/>
          </a:xfrm>
          <a:prstGeom prst="flowChartManualInput">
            <a:avLst/>
          </a:prstGeom>
          <a:solidFill>
            <a:srgbClr val="91232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" name="Google Shape;386;g3a02777673a_0_0"/>
          <p:cNvSpPr txBox="1"/>
          <p:nvPr>
            <p:ph type="title"/>
          </p:nvPr>
        </p:nvSpPr>
        <p:spPr>
          <a:xfrm>
            <a:off x="311700" y="131163"/>
            <a:ext cx="5477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solidFill>
                  <a:srgbClr val="660000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Demonstration</a:t>
            </a:r>
            <a:endParaRPr b="1">
              <a:solidFill>
                <a:srgbClr val="660000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sp>
        <p:nvSpPr>
          <p:cNvPr id="387" name="Google Shape;387;g3a02777673a_0_0"/>
          <p:cNvSpPr txBox="1"/>
          <p:nvPr>
            <p:ph idx="1" type="body"/>
          </p:nvPr>
        </p:nvSpPr>
        <p:spPr>
          <a:xfrm>
            <a:off x="335100" y="914475"/>
            <a:ext cx="84738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Franklin Gothic"/>
              <a:buChar char="●"/>
            </a:pPr>
            <a:r>
              <a:rPr lang="en">
                <a:latin typeface="Franklin Gothic"/>
                <a:ea typeface="Franklin Gothic"/>
                <a:cs typeface="Franklin Gothic"/>
                <a:sym typeface="Franklin Gothic"/>
              </a:rPr>
              <a:t>Demo 1</a:t>
            </a:r>
            <a:endParaRPr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pic>
        <p:nvPicPr>
          <p:cNvPr id="388" name="Google Shape;388;g3a02777673a_0_0" title="Cruza Demo.mp4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88675" y="1009037"/>
            <a:ext cx="4562700" cy="342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3" name="Google Shape;393;g39f09cae6c7_0_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1800" y="4635219"/>
            <a:ext cx="2006875" cy="501706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g39f09cae6c7_0_41"/>
          <p:cNvSpPr/>
          <p:nvPr/>
        </p:nvSpPr>
        <p:spPr>
          <a:xfrm>
            <a:off x="2366575" y="4836200"/>
            <a:ext cx="6475500" cy="199800"/>
          </a:xfrm>
          <a:prstGeom prst="rect">
            <a:avLst/>
          </a:prstGeom>
          <a:solidFill>
            <a:srgbClr val="91232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g39f09cae6c7_0_41"/>
          <p:cNvSpPr/>
          <p:nvPr/>
        </p:nvSpPr>
        <p:spPr>
          <a:xfrm>
            <a:off x="8657875" y="4836200"/>
            <a:ext cx="486300" cy="199800"/>
          </a:xfrm>
          <a:prstGeom prst="rect">
            <a:avLst/>
          </a:prstGeom>
          <a:solidFill>
            <a:srgbClr val="F3D35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6" name="Google Shape;396;g39f09cae6c7_0_41"/>
          <p:cNvSpPr txBox="1"/>
          <p:nvPr/>
        </p:nvSpPr>
        <p:spPr>
          <a:xfrm>
            <a:off x="3807525" y="4736225"/>
            <a:ext cx="47286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FFFFFF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8</a:t>
            </a:r>
            <a:r>
              <a:rPr b="0" baseline="30000" i="0" lang="en" sz="1000" u="none" cap="none" strike="noStrike">
                <a:solidFill>
                  <a:srgbClr val="FFFFFF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th</a:t>
            </a:r>
            <a:r>
              <a:rPr b="0" i="0" lang="en" sz="1000" u="none" cap="none" strike="noStrike">
                <a:solidFill>
                  <a:srgbClr val="FFFFFF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 Collaborative Online International Learning</a:t>
            </a:r>
            <a:endParaRPr b="0" i="0" sz="1000" u="none" cap="none" strike="noStrike">
              <a:solidFill>
                <a:srgbClr val="FFFFFF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sp>
        <p:nvSpPr>
          <p:cNvPr id="397" name="Google Shape;397;g39f09cae6c7_0_41"/>
          <p:cNvSpPr/>
          <p:nvPr/>
        </p:nvSpPr>
        <p:spPr>
          <a:xfrm rot="-5400000">
            <a:off x="2478125" y="4546750"/>
            <a:ext cx="199800" cy="778700"/>
          </a:xfrm>
          <a:prstGeom prst="flowChartManualInput">
            <a:avLst/>
          </a:prstGeom>
          <a:solidFill>
            <a:srgbClr val="91232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8" name="Google Shape;398;g39f09cae6c7_0_41"/>
          <p:cNvSpPr txBox="1"/>
          <p:nvPr>
            <p:ph type="title"/>
          </p:nvPr>
        </p:nvSpPr>
        <p:spPr>
          <a:xfrm>
            <a:off x="335100" y="175213"/>
            <a:ext cx="5477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solidFill>
                  <a:srgbClr val="660000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Thank You!</a:t>
            </a:r>
            <a:endParaRPr b="1">
              <a:solidFill>
                <a:srgbClr val="660000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sp>
        <p:nvSpPr>
          <p:cNvPr id="399" name="Google Shape;399;g39f09cae6c7_0_41"/>
          <p:cNvSpPr txBox="1"/>
          <p:nvPr>
            <p:ph idx="1" type="body"/>
          </p:nvPr>
        </p:nvSpPr>
        <p:spPr>
          <a:xfrm>
            <a:off x="335100" y="914475"/>
            <a:ext cx="84738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660000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ありがとう</a:t>
            </a:r>
            <a:endParaRPr b="1" sz="2800">
              <a:solidFill>
                <a:srgbClr val="660000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g38c5f239acf_0_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1800" y="4635219"/>
            <a:ext cx="2006875" cy="501706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g38c5f239acf_0_13"/>
          <p:cNvSpPr/>
          <p:nvPr/>
        </p:nvSpPr>
        <p:spPr>
          <a:xfrm>
            <a:off x="2366575" y="4836200"/>
            <a:ext cx="6475500" cy="199800"/>
          </a:xfrm>
          <a:prstGeom prst="rect">
            <a:avLst/>
          </a:prstGeom>
          <a:solidFill>
            <a:srgbClr val="91232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g38c5f239acf_0_13"/>
          <p:cNvSpPr/>
          <p:nvPr/>
        </p:nvSpPr>
        <p:spPr>
          <a:xfrm>
            <a:off x="8657875" y="4836200"/>
            <a:ext cx="486300" cy="199800"/>
          </a:xfrm>
          <a:prstGeom prst="rect">
            <a:avLst/>
          </a:prstGeom>
          <a:solidFill>
            <a:srgbClr val="F3D35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g38c5f239acf_0_13"/>
          <p:cNvSpPr txBox="1"/>
          <p:nvPr/>
        </p:nvSpPr>
        <p:spPr>
          <a:xfrm>
            <a:off x="3807525" y="4788180"/>
            <a:ext cx="47286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FFFFFF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8</a:t>
            </a:r>
            <a:r>
              <a:rPr b="0" baseline="30000" i="0" lang="en" sz="1000" u="none" cap="none" strike="noStrike">
                <a:solidFill>
                  <a:srgbClr val="FFFFFF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th</a:t>
            </a:r>
            <a:r>
              <a:rPr b="0" i="0" lang="en" sz="1000" u="none" cap="none" strike="noStrike">
                <a:solidFill>
                  <a:srgbClr val="FFFFFF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 Collaborative Online International Learning</a:t>
            </a:r>
            <a:endParaRPr b="0" i="0" sz="1000" u="none" cap="none" strike="noStrike">
              <a:solidFill>
                <a:srgbClr val="FFFFFF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sp>
        <p:nvSpPr>
          <p:cNvPr id="88" name="Google Shape;88;g38c5f239acf_0_13"/>
          <p:cNvSpPr/>
          <p:nvPr/>
        </p:nvSpPr>
        <p:spPr>
          <a:xfrm rot="-5400000">
            <a:off x="2478125" y="4546750"/>
            <a:ext cx="199800" cy="778700"/>
          </a:xfrm>
          <a:prstGeom prst="flowChartManualInput">
            <a:avLst/>
          </a:prstGeom>
          <a:solidFill>
            <a:srgbClr val="91232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g38c5f239acf_0_13"/>
          <p:cNvSpPr txBox="1"/>
          <p:nvPr>
            <p:ph type="title"/>
          </p:nvPr>
        </p:nvSpPr>
        <p:spPr>
          <a:xfrm>
            <a:off x="335100" y="184888"/>
            <a:ext cx="5477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solidFill>
                  <a:srgbClr val="660000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Introduction</a:t>
            </a:r>
            <a:endParaRPr b="1">
              <a:solidFill>
                <a:srgbClr val="660000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sp>
        <p:nvSpPr>
          <p:cNvPr id="90" name="Google Shape;90;g38c5f239acf_0_13"/>
          <p:cNvSpPr txBox="1"/>
          <p:nvPr>
            <p:ph idx="1" type="body"/>
          </p:nvPr>
        </p:nvSpPr>
        <p:spPr>
          <a:xfrm>
            <a:off x="335100" y="845175"/>
            <a:ext cx="7833900" cy="5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b="1" lang="en">
                <a:solidFill>
                  <a:schemeClr val="dk1"/>
                </a:solidFill>
              </a:rPr>
              <a:t>Existing Solutions</a:t>
            </a:r>
            <a:endParaRPr b="1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91" name="Google Shape;91;g38c5f239acf_0_13"/>
          <p:cNvSpPr txBox="1"/>
          <p:nvPr/>
        </p:nvSpPr>
        <p:spPr>
          <a:xfrm>
            <a:off x="420838" y="3600600"/>
            <a:ext cx="2650500" cy="8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1500"/>
              </a:spcBef>
              <a:spcAft>
                <a:spcPts val="11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rgbClr val="121212"/>
                </a:solidFill>
                <a:highlight>
                  <a:srgbClr val="FFFFFF"/>
                </a:highlight>
              </a:rPr>
              <a:t>AI Human Fitness Tracker using Computer Vision with MediaPipe</a:t>
            </a:r>
            <a:endParaRPr b="0" i="0" sz="1400" u="none" cap="none" strike="noStrike">
              <a:solidFill>
                <a:srgbClr val="12121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g38c5f239acf_0_13"/>
          <p:cNvSpPr txBox="1"/>
          <p:nvPr/>
        </p:nvSpPr>
        <p:spPr>
          <a:xfrm>
            <a:off x="3291625" y="3442500"/>
            <a:ext cx="256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1500"/>
              </a:spcBef>
              <a:spcAft>
                <a:spcPts val="11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3" name="Google Shape;93;g38c5f239acf_0_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7975" y="1703288"/>
            <a:ext cx="2736250" cy="1736924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g3982b380c65_0_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1800" y="4635219"/>
            <a:ext cx="2006875" cy="501706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g3982b380c65_0_7"/>
          <p:cNvSpPr/>
          <p:nvPr/>
        </p:nvSpPr>
        <p:spPr>
          <a:xfrm>
            <a:off x="2366575" y="4836200"/>
            <a:ext cx="6475500" cy="199800"/>
          </a:xfrm>
          <a:prstGeom prst="rect">
            <a:avLst/>
          </a:prstGeom>
          <a:solidFill>
            <a:srgbClr val="91232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g3982b380c65_0_7"/>
          <p:cNvSpPr/>
          <p:nvPr/>
        </p:nvSpPr>
        <p:spPr>
          <a:xfrm>
            <a:off x="8657875" y="4836200"/>
            <a:ext cx="486300" cy="199800"/>
          </a:xfrm>
          <a:prstGeom prst="rect">
            <a:avLst/>
          </a:prstGeom>
          <a:solidFill>
            <a:srgbClr val="F3D35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g3982b380c65_0_7"/>
          <p:cNvSpPr txBox="1"/>
          <p:nvPr/>
        </p:nvSpPr>
        <p:spPr>
          <a:xfrm>
            <a:off x="3807525" y="4788180"/>
            <a:ext cx="47286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FFFFFF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8</a:t>
            </a:r>
            <a:r>
              <a:rPr b="0" baseline="30000" i="0" lang="en" sz="1000" u="none" cap="none" strike="noStrike">
                <a:solidFill>
                  <a:srgbClr val="FFFFFF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th</a:t>
            </a:r>
            <a:r>
              <a:rPr b="0" i="0" lang="en" sz="1000" u="none" cap="none" strike="noStrike">
                <a:solidFill>
                  <a:srgbClr val="FFFFFF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 Collaborative Online International Learning</a:t>
            </a:r>
            <a:endParaRPr b="0" i="0" sz="1000" u="none" cap="none" strike="noStrike">
              <a:solidFill>
                <a:srgbClr val="FFFFFF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sp>
        <p:nvSpPr>
          <p:cNvPr id="102" name="Google Shape;102;g3982b380c65_0_7"/>
          <p:cNvSpPr/>
          <p:nvPr/>
        </p:nvSpPr>
        <p:spPr>
          <a:xfrm rot="-5400000">
            <a:off x="2478125" y="4546750"/>
            <a:ext cx="199800" cy="778700"/>
          </a:xfrm>
          <a:prstGeom prst="flowChartManualInput">
            <a:avLst/>
          </a:prstGeom>
          <a:solidFill>
            <a:srgbClr val="91232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g3982b380c65_0_7"/>
          <p:cNvSpPr txBox="1"/>
          <p:nvPr>
            <p:ph type="title"/>
          </p:nvPr>
        </p:nvSpPr>
        <p:spPr>
          <a:xfrm>
            <a:off x="335100" y="184888"/>
            <a:ext cx="5477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solidFill>
                  <a:srgbClr val="660000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Introduction</a:t>
            </a:r>
            <a:endParaRPr b="1">
              <a:solidFill>
                <a:srgbClr val="660000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sp>
        <p:nvSpPr>
          <p:cNvPr id="104" name="Google Shape;104;g3982b380c65_0_7"/>
          <p:cNvSpPr txBox="1"/>
          <p:nvPr>
            <p:ph idx="1" type="body"/>
          </p:nvPr>
        </p:nvSpPr>
        <p:spPr>
          <a:xfrm>
            <a:off x="335100" y="845175"/>
            <a:ext cx="7833900" cy="5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b="1" lang="en">
                <a:solidFill>
                  <a:schemeClr val="dk1"/>
                </a:solidFill>
              </a:rPr>
              <a:t>Existing Solutions</a:t>
            </a:r>
            <a:endParaRPr b="1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105" name="Google Shape;105;g3982b380c65_0_7"/>
          <p:cNvSpPr txBox="1"/>
          <p:nvPr/>
        </p:nvSpPr>
        <p:spPr>
          <a:xfrm>
            <a:off x="420838" y="3598513"/>
            <a:ext cx="2650500" cy="8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1500"/>
              </a:spcBef>
              <a:spcAft>
                <a:spcPts val="11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rgbClr val="121212"/>
                </a:solidFill>
                <a:highlight>
                  <a:srgbClr val="FFFFFF"/>
                </a:highlight>
              </a:rPr>
              <a:t>AI Human Fitness Tracker using Computer Vision with MediaPipe</a:t>
            </a:r>
            <a:endParaRPr b="0" i="0" sz="1400" u="none" cap="none" strike="noStrike">
              <a:solidFill>
                <a:srgbClr val="12121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g3982b380c65_0_7"/>
          <p:cNvSpPr txBox="1"/>
          <p:nvPr/>
        </p:nvSpPr>
        <p:spPr>
          <a:xfrm>
            <a:off x="3291625" y="3442500"/>
            <a:ext cx="256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1500"/>
              </a:spcBef>
              <a:spcAft>
                <a:spcPts val="11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7" name="Google Shape;107;g3982b380c65_0_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7975" y="1707500"/>
            <a:ext cx="2736250" cy="1736924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08" name="Google Shape;108;g3982b380c65_0_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03900" y="1707500"/>
            <a:ext cx="2736251" cy="1728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09" name="Google Shape;109;g3982b380c65_0_7"/>
          <p:cNvSpPr txBox="1"/>
          <p:nvPr/>
        </p:nvSpPr>
        <p:spPr>
          <a:xfrm>
            <a:off x="3246738" y="3598513"/>
            <a:ext cx="2650500" cy="6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1500"/>
              </a:spcBef>
              <a:spcAft>
                <a:spcPts val="11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rgbClr val="121212"/>
                </a:solidFill>
                <a:highlight>
                  <a:srgbClr val="FFFFFF"/>
                </a:highlight>
              </a:rPr>
              <a:t>GymLytics: AI-powered </a:t>
            </a:r>
            <a:r>
              <a:rPr lang="en">
                <a:solidFill>
                  <a:srgbClr val="121212"/>
                </a:solidFill>
                <a:highlight>
                  <a:srgbClr val="FFFFFF"/>
                </a:highlight>
              </a:rPr>
              <a:t>Real-Time</a:t>
            </a:r>
            <a:r>
              <a:rPr lang="en">
                <a:solidFill>
                  <a:srgbClr val="121212"/>
                </a:solidFill>
                <a:highlight>
                  <a:srgbClr val="FFFFFF"/>
                </a:highlight>
              </a:rPr>
              <a:t> Workout Analytics</a:t>
            </a:r>
            <a:endParaRPr b="0" i="0" sz="1400" u="none" cap="none" strike="noStrike">
              <a:solidFill>
                <a:srgbClr val="12121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g3982b380c65_0_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1800" y="4635219"/>
            <a:ext cx="2006875" cy="501706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g3982b380c65_0_38"/>
          <p:cNvSpPr/>
          <p:nvPr/>
        </p:nvSpPr>
        <p:spPr>
          <a:xfrm>
            <a:off x="2366575" y="4836200"/>
            <a:ext cx="6475500" cy="199800"/>
          </a:xfrm>
          <a:prstGeom prst="rect">
            <a:avLst/>
          </a:prstGeom>
          <a:solidFill>
            <a:srgbClr val="91232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g3982b380c65_0_38"/>
          <p:cNvSpPr/>
          <p:nvPr/>
        </p:nvSpPr>
        <p:spPr>
          <a:xfrm>
            <a:off x="8657875" y="4836200"/>
            <a:ext cx="486300" cy="199800"/>
          </a:xfrm>
          <a:prstGeom prst="rect">
            <a:avLst/>
          </a:prstGeom>
          <a:solidFill>
            <a:srgbClr val="F3D35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g3982b380c65_0_38"/>
          <p:cNvSpPr txBox="1"/>
          <p:nvPr/>
        </p:nvSpPr>
        <p:spPr>
          <a:xfrm>
            <a:off x="3807525" y="4788180"/>
            <a:ext cx="47286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FFFFFF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8</a:t>
            </a:r>
            <a:r>
              <a:rPr b="0" baseline="30000" i="0" lang="en" sz="1000" u="none" cap="none" strike="noStrike">
                <a:solidFill>
                  <a:srgbClr val="FFFFFF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th</a:t>
            </a:r>
            <a:r>
              <a:rPr b="0" i="0" lang="en" sz="1000" u="none" cap="none" strike="noStrike">
                <a:solidFill>
                  <a:srgbClr val="FFFFFF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 Collaborative Online International Learning</a:t>
            </a:r>
            <a:endParaRPr b="0" i="0" sz="1000" u="none" cap="none" strike="noStrike">
              <a:solidFill>
                <a:srgbClr val="FFFFFF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sp>
        <p:nvSpPr>
          <p:cNvPr id="118" name="Google Shape;118;g3982b380c65_0_38"/>
          <p:cNvSpPr/>
          <p:nvPr/>
        </p:nvSpPr>
        <p:spPr>
          <a:xfrm rot="-5400000">
            <a:off x="2478125" y="4546750"/>
            <a:ext cx="199800" cy="778700"/>
          </a:xfrm>
          <a:prstGeom prst="flowChartManualInput">
            <a:avLst/>
          </a:prstGeom>
          <a:solidFill>
            <a:srgbClr val="91232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g3982b380c65_0_38"/>
          <p:cNvSpPr txBox="1"/>
          <p:nvPr>
            <p:ph type="title"/>
          </p:nvPr>
        </p:nvSpPr>
        <p:spPr>
          <a:xfrm>
            <a:off x="335100" y="184888"/>
            <a:ext cx="5477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solidFill>
                  <a:srgbClr val="660000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Introduction</a:t>
            </a:r>
            <a:endParaRPr b="1">
              <a:solidFill>
                <a:srgbClr val="660000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sp>
        <p:nvSpPr>
          <p:cNvPr id="120" name="Google Shape;120;g3982b380c65_0_38"/>
          <p:cNvSpPr txBox="1"/>
          <p:nvPr>
            <p:ph idx="1" type="body"/>
          </p:nvPr>
        </p:nvSpPr>
        <p:spPr>
          <a:xfrm>
            <a:off x="335100" y="845175"/>
            <a:ext cx="7833900" cy="5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b="1" lang="en">
                <a:solidFill>
                  <a:schemeClr val="dk1"/>
                </a:solidFill>
              </a:rPr>
              <a:t>Existing Solutions</a:t>
            </a:r>
            <a:endParaRPr b="1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121" name="Google Shape;121;g3982b380c65_0_38"/>
          <p:cNvSpPr txBox="1"/>
          <p:nvPr/>
        </p:nvSpPr>
        <p:spPr>
          <a:xfrm>
            <a:off x="420838" y="3598513"/>
            <a:ext cx="2650500" cy="8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1500"/>
              </a:spcBef>
              <a:spcAft>
                <a:spcPts val="11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rgbClr val="121212"/>
                </a:solidFill>
                <a:highlight>
                  <a:srgbClr val="FFFFFF"/>
                </a:highlight>
              </a:rPr>
              <a:t>AI Human Fitness Tracker using Computer Vision with MediaPipe</a:t>
            </a:r>
            <a:endParaRPr b="0" i="0" sz="1400" u="none" cap="none" strike="noStrike">
              <a:solidFill>
                <a:srgbClr val="12121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g3982b380c65_0_38"/>
          <p:cNvSpPr txBox="1"/>
          <p:nvPr/>
        </p:nvSpPr>
        <p:spPr>
          <a:xfrm>
            <a:off x="3291625" y="3442500"/>
            <a:ext cx="256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1500"/>
              </a:spcBef>
              <a:spcAft>
                <a:spcPts val="11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3" name="Google Shape;123;g3982b380c65_0_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7975" y="1707500"/>
            <a:ext cx="2736250" cy="1736924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24" name="Google Shape;124;g3982b380c65_0_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03900" y="1707500"/>
            <a:ext cx="2736251" cy="1728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25" name="Google Shape;125;g3982b380c65_0_38"/>
          <p:cNvSpPr txBox="1"/>
          <p:nvPr/>
        </p:nvSpPr>
        <p:spPr>
          <a:xfrm>
            <a:off x="3246738" y="3598513"/>
            <a:ext cx="2650500" cy="6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1500"/>
              </a:spcBef>
              <a:spcAft>
                <a:spcPts val="11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rgbClr val="121212"/>
                </a:solidFill>
                <a:highlight>
                  <a:srgbClr val="FFFFFF"/>
                </a:highlight>
              </a:rPr>
              <a:t>GymLytics: AI-powered Real-Time Workout Analytics</a:t>
            </a:r>
            <a:endParaRPr b="0" i="0" sz="1400" u="none" cap="none" strike="noStrike">
              <a:solidFill>
                <a:srgbClr val="12121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6" name="Google Shape;126;g3982b380c65_0_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29825" y="1688513"/>
            <a:ext cx="2736250" cy="1766475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g3982b380c65_0_38"/>
          <p:cNvSpPr txBox="1"/>
          <p:nvPr/>
        </p:nvSpPr>
        <p:spPr>
          <a:xfrm>
            <a:off x="6072638" y="3598525"/>
            <a:ext cx="2650500" cy="15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121212"/>
                </a:solidFill>
                <a:highlight>
                  <a:schemeClr val="lt1"/>
                </a:highlight>
              </a:rPr>
              <a:t>A Machine Learning Approach to Accurate Gym Exercise Form Detection Using MediaPipe</a:t>
            </a:r>
            <a:endParaRPr>
              <a:solidFill>
                <a:srgbClr val="121212"/>
              </a:solidFill>
              <a:highlight>
                <a:schemeClr val="lt1"/>
              </a:highlight>
            </a:endParaRPr>
          </a:p>
          <a:p>
            <a:pPr indent="0" lvl="0" marL="0" marR="0" rtl="0" algn="ctr">
              <a:lnSpc>
                <a:spcPct val="110000"/>
              </a:lnSpc>
              <a:spcBef>
                <a:spcPts val="1500"/>
              </a:spcBef>
              <a:spcAft>
                <a:spcPts val="11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>
              <a:solidFill>
                <a:srgbClr val="121212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g39f09cae6c7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1800" y="4635219"/>
            <a:ext cx="2006875" cy="501706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g39f09cae6c7_0_0"/>
          <p:cNvSpPr/>
          <p:nvPr/>
        </p:nvSpPr>
        <p:spPr>
          <a:xfrm>
            <a:off x="2366575" y="4836200"/>
            <a:ext cx="6475500" cy="199800"/>
          </a:xfrm>
          <a:prstGeom prst="rect">
            <a:avLst/>
          </a:prstGeom>
          <a:solidFill>
            <a:srgbClr val="91232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g39f09cae6c7_0_0"/>
          <p:cNvSpPr/>
          <p:nvPr/>
        </p:nvSpPr>
        <p:spPr>
          <a:xfrm>
            <a:off x="8657875" y="4836200"/>
            <a:ext cx="486300" cy="199800"/>
          </a:xfrm>
          <a:prstGeom prst="rect">
            <a:avLst/>
          </a:prstGeom>
          <a:solidFill>
            <a:srgbClr val="F3D35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g39f09cae6c7_0_0"/>
          <p:cNvSpPr txBox="1"/>
          <p:nvPr/>
        </p:nvSpPr>
        <p:spPr>
          <a:xfrm>
            <a:off x="3807525" y="4805498"/>
            <a:ext cx="47286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FFFFFF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8</a:t>
            </a:r>
            <a:r>
              <a:rPr b="0" baseline="30000" i="0" lang="en" sz="1000" u="none" cap="none" strike="noStrike">
                <a:solidFill>
                  <a:srgbClr val="FFFFFF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th</a:t>
            </a:r>
            <a:r>
              <a:rPr b="0" i="0" lang="en" sz="1000" u="none" cap="none" strike="noStrike">
                <a:solidFill>
                  <a:srgbClr val="FFFFFF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 Collaborative Online International Learning</a:t>
            </a:r>
            <a:endParaRPr b="0" i="0" sz="1000" u="none" cap="none" strike="noStrike">
              <a:solidFill>
                <a:srgbClr val="FFFFFF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sp>
        <p:nvSpPr>
          <p:cNvPr id="136" name="Google Shape;136;g39f09cae6c7_0_0"/>
          <p:cNvSpPr/>
          <p:nvPr/>
        </p:nvSpPr>
        <p:spPr>
          <a:xfrm rot="-5400000">
            <a:off x="2478125" y="4546750"/>
            <a:ext cx="199800" cy="778700"/>
          </a:xfrm>
          <a:prstGeom prst="flowChartManualInput">
            <a:avLst/>
          </a:prstGeom>
          <a:solidFill>
            <a:srgbClr val="91232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g39f09cae6c7_0_0"/>
          <p:cNvSpPr txBox="1"/>
          <p:nvPr>
            <p:ph type="title"/>
          </p:nvPr>
        </p:nvSpPr>
        <p:spPr>
          <a:xfrm>
            <a:off x="335100" y="184888"/>
            <a:ext cx="5477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solidFill>
                  <a:srgbClr val="660000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Introduction</a:t>
            </a:r>
            <a:endParaRPr b="1">
              <a:solidFill>
                <a:srgbClr val="660000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sp>
        <p:nvSpPr>
          <p:cNvPr id="138" name="Google Shape;138;g39f09cae6c7_0_0"/>
          <p:cNvSpPr txBox="1"/>
          <p:nvPr>
            <p:ph idx="1" type="body"/>
          </p:nvPr>
        </p:nvSpPr>
        <p:spPr>
          <a:xfrm>
            <a:off x="289300" y="845175"/>
            <a:ext cx="7833900" cy="5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b="1" lang="en">
                <a:solidFill>
                  <a:schemeClr val="dk1"/>
                </a:solidFill>
              </a:rPr>
              <a:t>Differentiator</a:t>
            </a:r>
            <a:endParaRPr b="1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39" name="Google Shape;139;g39f09cae6c7_0_0"/>
          <p:cNvSpPr txBox="1"/>
          <p:nvPr/>
        </p:nvSpPr>
        <p:spPr>
          <a:xfrm>
            <a:off x="449250" y="1510275"/>
            <a:ext cx="18372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</a:rPr>
              <a:t>Real-Time Tracking System</a:t>
            </a:r>
            <a:endParaRPr b="1" sz="1300" u="none" cap="none" strike="noStrike">
              <a:solidFill>
                <a:schemeClr val="dk1"/>
              </a:solidFill>
            </a:endParaRPr>
          </a:p>
        </p:txBody>
      </p:sp>
      <p:pic>
        <p:nvPicPr>
          <p:cNvPr id="140" name="Google Shape;140;g39f09cae6c7_0_0"/>
          <p:cNvPicPr preferRelativeResize="0"/>
          <p:nvPr/>
        </p:nvPicPr>
        <p:blipFill rotWithShape="1">
          <a:blip r:embed="rId4">
            <a:alphaModFix/>
          </a:blip>
          <a:srcRect b="10251" l="8708" r="7874" t="5855"/>
          <a:stretch/>
        </p:blipFill>
        <p:spPr>
          <a:xfrm>
            <a:off x="2472138" y="1510275"/>
            <a:ext cx="2007000" cy="1341673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g3a039202abb_2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1800" y="4635219"/>
            <a:ext cx="2006875" cy="501706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g3a039202abb_2_0"/>
          <p:cNvSpPr/>
          <p:nvPr/>
        </p:nvSpPr>
        <p:spPr>
          <a:xfrm>
            <a:off x="2366575" y="4836200"/>
            <a:ext cx="6475500" cy="199800"/>
          </a:xfrm>
          <a:prstGeom prst="rect">
            <a:avLst/>
          </a:prstGeom>
          <a:solidFill>
            <a:srgbClr val="91232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g3a039202abb_2_0"/>
          <p:cNvSpPr/>
          <p:nvPr/>
        </p:nvSpPr>
        <p:spPr>
          <a:xfrm>
            <a:off x="8657875" y="4836200"/>
            <a:ext cx="486300" cy="199800"/>
          </a:xfrm>
          <a:prstGeom prst="rect">
            <a:avLst/>
          </a:prstGeom>
          <a:solidFill>
            <a:srgbClr val="F3D35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g3a039202abb_2_0"/>
          <p:cNvSpPr txBox="1"/>
          <p:nvPr/>
        </p:nvSpPr>
        <p:spPr>
          <a:xfrm>
            <a:off x="3807525" y="4805498"/>
            <a:ext cx="47286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FFFFFF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8</a:t>
            </a:r>
            <a:r>
              <a:rPr b="0" baseline="30000" i="0" lang="en" sz="1000" u="none" cap="none" strike="noStrike">
                <a:solidFill>
                  <a:srgbClr val="FFFFFF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th</a:t>
            </a:r>
            <a:r>
              <a:rPr b="0" i="0" lang="en" sz="1000" u="none" cap="none" strike="noStrike">
                <a:solidFill>
                  <a:srgbClr val="FFFFFF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 Collaborative Online International Learning</a:t>
            </a:r>
            <a:endParaRPr b="0" i="0" sz="1000" u="none" cap="none" strike="noStrike">
              <a:solidFill>
                <a:srgbClr val="FFFFFF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sp>
        <p:nvSpPr>
          <p:cNvPr id="149" name="Google Shape;149;g3a039202abb_2_0"/>
          <p:cNvSpPr/>
          <p:nvPr/>
        </p:nvSpPr>
        <p:spPr>
          <a:xfrm rot="-5400000">
            <a:off x="2478125" y="4546750"/>
            <a:ext cx="199800" cy="778700"/>
          </a:xfrm>
          <a:prstGeom prst="flowChartManualInput">
            <a:avLst/>
          </a:prstGeom>
          <a:solidFill>
            <a:srgbClr val="91232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g3a039202abb_2_0"/>
          <p:cNvSpPr txBox="1"/>
          <p:nvPr>
            <p:ph type="title"/>
          </p:nvPr>
        </p:nvSpPr>
        <p:spPr>
          <a:xfrm>
            <a:off x="335100" y="184888"/>
            <a:ext cx="5477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solidFill>
                  <a:srgbClr val="660000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Introduction</a:t>
            </a:r>
            <a:endParaRPr b="1">
              <a:solidFill>
                <a:srgbClr val="660000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sp>
        <p:nvSpPr>
          <p:cNvPr id="151" name="Google Shape;151;g3a039202abb_2_0"/>
          <p:cNvSpPr txBox="1"/>
          <p:nvPr>
            <p:ph idx="1" type="body"/>
          </p:nvPr>
        </p:nvSpPr>
        <p:spPr>
          <a:xfrm>
            <a:off x="289300" y="845175"/>
            <a:ext cx="7833900" cy="5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b="1" lang="en">
                <a:solidFill>
                  <a:schemeClr val="dk1"/>
                </a:solidFill>
              </a:rPr>
              <a:t>Differentiator</a:t>
            </a:r>
            <a:endParaRPr b="1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52" name="Google Shape;152;g3a039202abb_2_0"/>
          <p:cNvSpPr txBox="1"/>
          <p:nvPr/>
        </p:nvSpPr>
        <p:spPr>
          <a:xfrm>
            <a:off x="449250" y="1510275"/>
            <a:ext cx="18372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</a:rPr>
              <a:t>Real-Time Tracking System</a:t>
            </a:r>
            <a:endParaRPr b="1" sz="1300" u="none" cap="none" strike="noStrike">
              <a:solidFill>
                <a:schemeClr val="dk1"/>
              </a:solidFill>
            </a:endParaRPr>
          </a:p>
        </p:txBody>
      </p:sp>
      <p:sp>
        <p:nvSpPr>
          <p:cNvPr id="153" name="Google Shape;153;g3a039202abb_2_0"/>
          <p:cNvSpPr txBox="1"/>
          <p:nvPr/>
        </p:nvSpPr>
        <p:spPr>
          <a:xfrm>
            <a:off x="6857577" y="1555100"/>
            <a:ext cx="19491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</a:rPr>
              <a:t>AI-Powered Insight System</a:t>
            </a:r>
            <a:endParaRPr b="1" sz="1300" u="none" cap="none" strike="noStrike">
              <a:solidFill>
                <a:srgbClr val="000000"/>
              </a:solidFill>
            </a:endParaRPr>
          </a:p>
        </p:txBody>
      </p:sp>
      <p:pic>
        <p:nvPicPr>
          <p:cNvPr id="154" name="Google Shape;154;g3a039202abb_2_0"/>
          <p:cNvPicPr preferRelativeResize="0"/>
          <p:nvPr/>
        </p:nvPicPr>
        <p:blipFill rotWithShape="1">
          <a:blip r:embed="rId4">
            <a:alphaModFix/>
          </a:blip>
          <a:srcRect b="10251" l="8708" r="7874" t="5855"/>
          <a:stretch/>
        </p:blipFill>
        <p:spPr>
          <a:xfrm>
            <a:off x="2472138" y="1510275"/>
            <a:ext cx="2007000" cy="1341673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55" name="Google Shape;155;g3a039202abb_2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64833" y="1510275"/>
            <a:ext cx="2007030" cy="133802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g3a039202abb_2_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1800" y="4635219"/>
            <a:ext cx="2006875" cy="501706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g3a039202abb_2_36"/>
          <p:cNvSpPr/>
          <p:nvPr/>
        </p:nvSpPr>
        <p:spPr>
          <a:xfrm>
            <a:off x="2366575" y="4836200"/>
            <a:ext cx="6475500" cy="199800"/>
          </a:xfrm>
          <a:prstGeom prst="rect">
            <a:avLst/>
          </a:prstGeom>
          <a:solidFill>
            <a:srgbClr val="91232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g3a039202abb_2_36"/>
          <p:cNvSpPr/>
          <p:nvPr/>
        </p:nvSpPr>
        <p:spPr>
          <a:xfrm>
            <a:off x="8657875" y="4836200"/>
            <a:ext cx="486300" cy="199800"/>
          </a:xfrm>
          <a:prstGeom prst="rect">
            <a:avLst/>
          </a:prstGeom>
          <a:solidFill>
            <a:srgbClr val="F3D35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g3a039202abb_2_36"/>
          <p:cNvSpPr txBox="1"/>
          <p:nvPr/>
        </p:nvSpPr>
        <p:spPr>
          <a:xfrm>
            <a:off x="3807525" y="4805498"/>
            <a:ext cx="47286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FFFFFF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8</a:t>
            </a:r>
            <a:r>
              <a:rPr b="0" baseline="30000" i="0" lang="en" sz="1000" u="none" cap="none" strike="noStrike">
                <a:solidFill>
                  <a:srgbClr val="FFFFFF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th</a:t>
            </a:r>
            <a:r>
              <a:rPr b="0" i="0" lang="en" sz="1000" u="none" cap="none" strike="noStrike">
                <a:solidFill>
                  <a:srgbClr val="FFFFFF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 Collaborative Online International Learning</a:t>
            </a:r>
            <a:endParaRPr b="0" i="0" sz="1000" u="none" cap="none" strike="noStrike">
              <a:solidFill>
                <a:srgbClr val="FFFFFF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sp>
        <p:nvSpPr>
          <p:cNvPr id="164" name="Google Shape;164;g3a039202abb_2_36"/>
          <p:cNvSpPr/>
          <p:nvPr/>
        </p:nvSpPr>
        <p:spPr>
          <a:xfrm rot="-5400000">
            <a:off x="2478125" y="4546750"/>
            <a:ext cx="199800" cy="778700"/>
          </a:xfrm>
          <a:prstGeom prst="flowChartManualInput">
            <a:avLst/>
          </a:prstGeom>
          <a:solidFill>
            <a:srgbClr val="91232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g3a039202abb_2_36"/>
          <p:cNvSpPr txBox="1"/>
          <p:nvPr>
            <p:ph type="title"/>
          </p:nvPr>
        </p:nvSpPr>
        <p:spPr>
          <a:xfrm>
            <a:off x="335100" y="184888"/>
            <a:ext cx="5477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solidFill>
                  <a:srgbClr val="660000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Introduction</a:t>
            </a:r>
            <a:endParaRPr b="1">
              <a:solidFill>
                <a:srgbClr val="660000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sp>
        <p:nvSpPr>
          <p:cNvPr id="166" name="Google Shape;166;g3a039202abb_2_36"/>
          <p:cNvSpPr txBox="1"/>
          <p:nvPr>
            <p:ph idx="1" type="body"/>
          </p:nvPr>
        </p:nvSpPr>
        <p:spPr>
          <a:xfrm>
            <a:off x="289300" y="845175"/>
            <a:ext cx="7833900" cy="5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b="1" lang="en">
                <a:solidFill>
                  <a:schemeClr val="dk1"/>
                </a:solidFill>
              </a:rPr>
              <a:t>Differentiator</a:t>
            </a:r>
            <a:endParaRPr b="1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67" name="Google Shape;167;g3a039202abb_2_36"/>
          <p:cNvSpPr txBox="1"/>
          <p:nvPr/>
        </p:nvSpPr>
        <p:spPr>
          <a:xfrm>
            <a:off x="449250" y="1510275"/>
            <a:ext cx="18372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</a:rPr>
              <a:t>Real-Time Tracking System</a:t>
            </a:r>
            <a:endParaRPr b="1" sz="1300" u="none" cap="none" strike="noStrike">
              <a:solidFill>
                <a:schemeClr val="dk1"/>
              </a:solidFill>
            </a:endParaRPr>
          </a:p>
        </p:txBody>
      </p:sp>
      <p:sp>
        <p:nvSpPr>
          <p:cNvPr id="168" name="Google Shape;168;g3a039202abb_2_36"/>
          <p:cNvSpPr txBox="1"/>
          <p:nvPr/>
        </p:nvSpPr>
        <p:spPr>
          <a:xfrm>
            <a:off x="6857577" y="1555100"/>
            <a:ext cx="19491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</a:rPr>
              <a:t>AI-Powered Insight System</a:t>
            </a:r>
            <a:endParaRPr b="1" sz="1300" u="none" cap="none" strike="noStrike">
              <a:solidFill>
                <a:srgbClr val="000000"/>
              </a:solidFill>
            </a:endParaRPr>
          </a:p>
        </p:txBody>
      </p:sp>
      <p:sp>
        <p:nvSpPr>
          <p:cNvPr id="169" name="Google Shape;169;g3a039202abb_2_36"/>
          <p:cNvSpPr txBox="1"/>
          <p:nvPr/>
        </p:nvSpPr>
        <p:spPr>
          <a:xfrm>
            <a:off x="449149" y="3006925"/>
            <a:ext cx="18372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</a:rPr>
              <a:t>Advanced Analytics Dashboard</a:t>
            </a:r>
            <a:endParaRPr b="1" sz="900" u="none" cap="none" strike="noStrike">
              <a:solidFill>
                <a:srgbClr val="000000"/>
              </a:solidFill>
            </a:endParaRPr>
          </a:p>
        </p:txBody>
      </p:sp>
      <p:pic>
        <p:nvPicPr>
          <p:cNvPr id="170" name="Google Shape;170;g3a039202abb_2_36"/>
          <p:cNvPicPr preferRelativeResize="0"/>
          <p:nvPr/>
        </p:nvPicPr>
        <p:blipFill rotWithShape="1">
          <a:blip r:embed="rId4">
            <a:alphaModFix/>
          </a:blip>
          <a:srcRect b="10251" l="8708" r="7874" t="5855"/>
          <a:stretch/>
        </p:blipFill>
        <p:spPr>
          <a:xfrm>
            <a:off x="2472138" y="1510275"/>
            <a:ext cx="2007000" cy="1341673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71" name="Google Shape;171;g3a039202abb_2_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72138" y="3006913"/>
            <a:ext cx="2006999" cy="1359239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72" name="Google Shape;172;g3a039202abb_2_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64833" y="1510275"/>
            <a:ext cx="2007030" cy="133802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g3a039202abb_2_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1800" y="4635219"/>
            <a:ext cx="2006875" cy="501706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g3a039202abb_2_54"/>
          <p:cNvSpPr/>
          <p:nvPr/>
        </p:nvSpPr>
        <p:spPr>
          <a:xfrm>
            <a:off x="2366575" y="4836200"/>
            <a:ext cx="6475500" cy="199800"/>
          </a:xfrm>
          <a:prstGeom prst="rect">
            <a:avLst/>
          </a:prstGeom>
          <a:solidFill>
            <a:srgbClr val="91232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g3a039202abb_2_54"/>
          <p:cNvSpPr/>
          <p:nvPr/>
        </p:nvSpPr>
        <p:spPr>
          <a:xfrm>
            <a:off x="8657875" y="4836200"/>
            <a:ext cx="486300" cy="199800"/>
          </a:xfrm>
          <a:prstGeom prst="rect">
            <a:avLst/>
          </a:prstGeom>
          <a:solidFill>
            <a:srgbClr val="F3D35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g3a039202abb_2_54"/>
          <p:cNvSpPr txBox="1"/>
          <p:nvPr/>
        </p:nvSpPr>
        <p:spPr>
          <a:xfrm>
            <a:off x="3807525" y="4805498"/>
            <a:ext cx="47286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FFFFFF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8</a:t>
            </a:r>
            <a:r>
              <a:rPr b="0" baseline="30000" i="0" lang="en" sz="1000" u="none" cap="none" strike="noStrike">
                <a:solidFill>
                  <a:srgbClr val="FFFFFF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th</a:t>
            </a:r>
            <a:r>
              <a:rPr b="0" i="0" lang="en" sz="1000" u="none" cap="none" strike="noStrike">
                <a:solidFill>
                  <a:srgbClr val="FFFFFF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 Collaborative Online International Learning</a:t>
            </a:r>
            <a:endParaRPr b="0" i="0" sz="1000" u="none" cap="none" strike="noStrike">
              <a:solidFill>
                <a:srgbClr val="FFFFFF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sp>
        <p:nvSpPr>
          <p:cNvPr id="181" name="Google Shape;181;g3a039202abb_2_54"/>
          <p:cNvSpPr/>
          <p:nvPr/>
        </p:nvSpPr>
        <p:spPr>
          <a:xfrm rot="-5400000">
            <a:off x="2478125" y="4546750"/>
            <a:ext cx="199800" cy="778700"/>
          </a:xfrm>
          <a:prstGeom prst="flowChartManualInput">
            <a:avLst/>
          </a:prstGeom>
          <a:solidFill>
            <a:srgbClr val="91232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g3a039202abb_2_54"/>
          <p:cNvSpPr txBox="1"/>
          <p:nvPr>
            <p:ph type="title"/>
          </p:nvPr>
        </p:nvSpPr>
        <p:spPr>
          <a:xfrm>
            <a:off x="335100" y="184888"/>
            <a:ext cx="5477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solidFill>
                  <a:srgbClr val="660000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Introduction</a:t>
            </a:r>
            <a:endParaRPr b="1">
              <a:solidFill>
                <a:srgbClr val="660000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sp>
        <p:nvSpPr>
          <p:cNvPr id="183" name="Google Shape;183;g3a039202abb_2_54"/>
          <p:cNvSpPr txBox="1"/>
          <p:nvPr>
            <p:ph idx="1" type="body"/>
          </p:nvPr>
        </p:nvSpPr>
        <p:spPr>
          <a:xfrm>
            <a:off x="289300" y="845175"/>
            <a:ext cx="7833900" cy="5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b="1" lang="en">
                <a:solidFill>
                  <a:schemeClr val="dk1"/>
                </a:solidFill>
              </a:rPr>
              <a:t>Differentiator</a:t>
            </a:r>
            <a:endParaRPr b="1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84" name="Google Shape;184;g3a039202abb_2_54"/>
          <p:cNvSpPr txBox="1"/>
          <p:nvPr/>
        </p:nvSpPr>
        <p:spPr>
          <a:xfrm>
            <a:off x="449250" y="1510275"/>
            <a:ext cx="18372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</a:rPr>
              <a:t>Real-Time Tracking System</a:t>
            </a:r>
            <a:endParaRPr b="1" sz="1300" u="none" cap="none" strike="noStrike">
              <a:solidFill>
                <a:schemeClr val="dk1"/>
              </a:solidFill>
            </a:endParaRPr>
          </a:p>
        </p:txBody>
      </p:sp>
      <p:sp>
        <p:nvSpPr>
          <p:cNvPr id="185" name="Google Shape;185;g3a039202abb_2_54"/>
          <p:cNvSpPr txBox="1"/>
          <p:nvPr/>
        </p:nvSpPr>
        <p:spPr>
          <a:xfrm>
            <a:off x="6857577" y="1555100"/>
            <a:ext cx="19491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</a:rPr>
              <a:t>AI-Powered Insight System</a:t>
            </a:r>
            <a:endParaRPr b="1" sz="1300" u="none" cap="none" strike="noStrike">
              <a:solidFill>
                <a:srgbClr val="000000"/>
              </a:solidFill>
            </a:endParaRPr>
          </a:p>
        </p:txBody>
      </p:sp>
      <p:sp>
        <p:nvSpPr>
          <p:cNvPr id="186" name="Google Shape;186;g3a039202abb_2_54"/>
          <p:cNvSpPr txBox="1"/>
          <p:nvPr/>
        </p:nvSpPr>
        <p:spPr>
          <a:xfrm>
            <a:off x="449149" y="3006925"/>
            <a:ext cx="18372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</a:rPr>
              <a:t>Advanced Analytics Dashboard</a:t>
            </a:r>
            <a:endParaRPr b="1" sz="900" u="none" cap="none" strike="noStrike">
              <a:solidFill>
                <a:srgbClr val="000000"/>
              </a:solidFill>
            </a:endParaRPr>
          </a:p>
        </p:txBody>
      </p:sp>
      <p:pic>
        <p:nvPicPr>
          <p:cNvPr id="187" name="Google Shape;187;g3a039202abb_2_54"/>
          <p:cNvPicPr preferRelativeResize="0"/>
          <p:nvPr/>
        </p:nvPicPr>
        <p:blipFill rotWithShape="1">
          <a:blip r:embed="rId4">
            <a:alphaModFix/>
          </a:blip>
          <a:srcRect b="10251" l="8708" r="7874" t="5855"/>
          <a:stretch/>
        </p:blipFill>
        <p:spPr>
          <a:xfrm>
            <a:off x="2472138" y="1510275"/>
            <a:ext cx="2007000" cy="1341673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88" name="Google Shape;188;g3a039202abb_2_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72138" y="3006913"/>
            <a:ext cx="2006999" cy="1359239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89" name="Google Shape;189;g3a039202abb_2_5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64833" y="1510275"/>
            <a:ext cx="2007030" cy="133802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90" name="Google Shape;190;g3a039202abb_2_5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664913" y="3006925"/>
            <a:ext cx="2006875" cy="1338586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91" name="Google Shape;191;g3a039202abb_2_54"/>
          <p:cNvSpPr txBox="1"/>
          <p:nvPr/>
        </p:nvSpPr>
        <p:spPr>
          <a:xfrm>
            <a:off x="6857602" y="3006925"/>
            <a:ext cx="1949100" cy="8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1300">
                <a:solidFill>
                  <a:schemeClr val="dk1"/>
                </a:solidFill>
              </a:rPr>
              <a:t>High-Accuracy Model: SigLIP 2 Model with (96.38%)</a:t>
            </a:r>
            <a:endParaRPr b="1" sz="13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